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6"/>
  </p:notesMasterIdLst>
  <p:sldIdLst>
    <p:sldId id="259" r:id="rId3"/>
    <p:sldId id="258" r:id="rId4"/>
    <p:sldId id="264" r:id="rId5"/>
    <p:sldId id="261" r:id="rId6"/>
    <p:sldId id="262" r:id="rId7"/>
    <p:sldId id="263" r:id="rId8"/>
    <p:sldId id="265" r:id="rId9"/>
    <p:sldId id="267" r:id="rId10"/>
    <p:sldId id="269" r:id="rId11"/>
    <p:sldId id="765" r:id="rId12"/>
    <p:sldId id="764" r:id="rId13"/>
    <p:sldId id="290" r:id="rId14"/>
    <p:sldId id="303" r:id="rId15"/>
    <p:sldId id="315" r:id="rId16"/>
    <p:sldId id="731" r:id="rId17"/>
    <p:sldId id="760" r:id="rId18"/>
    <p:sldId id="758" r:id="rId19"/>
    <p:sldId id="761" r:id="rId20"/>
    <p:sldId id="762" r:id="rId21"/>
    <p:sldId id="763" r:id="rId22"/>
    <p:sldId id="293" r:id="rId23"/>
    <p:sldId id="292" r:id="rId24"/>
    <p:sldId id="304" r:id="rId25"/>
    <p:sldId id="309" r:id="rId26"/>
    <p:sldId id="270" r:id="rId27"/>
    <p:sldId id="272" r:id="rId28"/>
    <p:sldId id="271" r:id="rId29"/>
    <p:sldId id="273" r:id="rId30"/>
    <p:sldId id="274" r:id="rId31"/>
    <p:sldId id="325" r:id="rId32"/>
    <p:sldId id="326" r:id="rId33"/>
    <p:sldId id="275" r:id="rId34"/>
    <p:sldId id="276" r:id="rId35"/>
    <p:sldId id="306" r:id="rId36"/>
    <p:sldId id="310" r:id="rId37"/>
    <p:sldId id="277" r:id="rId38"/>
    <p:sldId id="278" r:id="rId39"/>
    <p:sldId id="284" r:id="rId40"/>
    <p:sldId id="280" r:id="rId41"/>
    <p:sldId id="318" r:id="rId42"/>
    <p:sldId id="281" r:id="rId43"/>
    <p:sldId id="285" r:id="rId44"/>
    <p:sldId id="286" r:id="rId45"/>
    <p:sldId id="307" r:id="rId46"/>
    <p:sldId id="319" r:id="rId47"/>
    <p:sldId id="300" r:id="rId48"/>
    <p:sldId id="320" r:id="rId49"/>
    <p:sldId id="321" r:id="rId50"/>
    <p:sldId id="766" r:id="rId51"/>
    <p:sldId id="322" r:id="rId52"/>
    <p:sldId id="323" r:id="rId53"/>
    <p:sldId id="302" r:id="rId54"/>
    <p:sldId id="324" r:id="rId55"/>
    <p:sldId id="768" r:id="rId56"/>
    <p:sldId id="308" r:id="rId57"/>
    <p:sldId id="301" r:id="rId58"/>
    <p:sldId id="288" r:id="rId59"/>
    <p:sldId id="289" r:id="rId60"/>
    <p:sldId id="767" r:id="rId61"/>
    <p:sldId id="282" r:id="rId62"/>
    <p:sldId id="283" r:id="rId63"/>
    <p:sldId id="295" r:id="rId64"/>
    <p:sldId id="29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3765"/>
    <a:srgbClr val="A2BBC2"/>
    <a:srgbClr val="DB8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198" autoAdjust="0"/>
    <p:restoredTop sz="76616" autoAdjust="0"/>
  </p:normalViewPr>
  <p:slideViewPr>
    <p:cSldViewPr snapToGrid="0">
      <p:cViewPr varScale="1">
        <p:scale>
          <a:sx n="87" d="100"/>
          <a:sy n="87" d="100"/>
        </p:scale>
        <p:origin x="1398" y="90"/>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sv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 Id="rId14" Type="http://schemas.openxmlformats.org/officeDocument/2006/relationships/image" Target="../media/image6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BA2586-8632-4D15-89B4-4604B0BB45BD}" type="doc">
      <dgm:prSet loTypeId="urn:microsoft.com/office/officeart/2018/5/layout/IconCircleLabelList" loCatId="icon" qsTypeId="urn:microsoft.com/office/officeart/2005/8/quickstyle/simple4" qsCatId="simple" csTypeId="urn:microsoft.com/office/officeart/2018/5/colors/Iconchunking_neutralicon_colorful1" csCatId="colorful" phldr="1"/>
      <dgm:spPr/>
      <dgm:t>
        <a:bodyPr/>
        <a:lstStyle/>
        <a:p>
          <a:endParaRPr lang="en-US"/>
        </a:p>
      </dgm:t>
    </dgm:pt>
    <dgm:pt modelId="{FC6852B5-F50E-4C1A-9D6D-4949CFE1D8F9}">
      <dgm:prSet custT="1"/>
      <dgm:spPr/>
      <dgm:t>
        <a:bodyPr/>
        <a:lstStyle/>
        <a:p>
          <a:pPr>
            <a:defRPr cap="all"/>
          </a:pPr>
          <a:r>
            <a:rPr lang="en-US" sz="1800" b="0" dirty="0">
              <a:solidFill>
                <a:schemeClr val="bg1"/>
              </a:solidFill>
              <a:latin typeface="+mn-lt"/>
            </a:rPr>
            <a:t>Who is our idea designed for?</a:t>
          </a:r>
        </a:p>
      </dgm:t>
    </dgm:pt>
    <dgm:pt modelId="{89166487-B3F6-4DDF-B096-C8672693233A}" type="parTrans" cxnId="{CC7FDBB3-1372-43E7-864B-EC3C39F8D602}">
      <dgm:prSet/>
      <dgm:spPr/>
      <dgm:t>
        <a:bodyPr/>
        <a:lstStyle/>
        <a:p>
          <a:endParaRPr lang="en-US" sz="2400" b="0"/>
        </a:p>
      </dgm:t>
    </dgm:pt>
    <dgm:pt modelId="{6323D8C7-9909-4EBE-BE81-DF6928DBAF93}" type="sibTrans" cxnId="{CC7FDBB3-1372-43E7-864B-EC3C39F8D602}">
      <dgm:prSet/>
      <dgm:spPr/>
      <dgm:t>
        <a:bodyPr/>
        <a:lstStyle/>
        <a:p>
          <a:endParaRPr lang="en-US" sz="2400" b="0"/>
        </a:p>
      </dgm:t>
    </dgm:pt>
    <dgm:pt modelId="{E9CD939B-62A5-4840-9CF7-A5165F2D4989}">
      <dgm:prSet custT="1"/>
      <dgm:spPr/>
      <dgm:t>
        <a:bodyPr/>
        <a:lstStyle/>
        <a:p>
          <a:pPr>
            <a:defRPr cap="all"/>
          </a:pPr>
          <a:r>
            <a:rPr lang="en-US" sz="1800" b="0" dirty="0">
              <a:solidFill>
                <a:schemeClr val="bg1"/>
              </a:solidFill>
            </a:rPr>
            <a:t>What is a tool, campaign, program, or other activity we can create?</a:t>
          </a:r>
        </a:p>
      </dgm:t>
    </dgm:pt>
    <dgm:pt modelId="{83D597D7-3F37-4A0D-AF76-CBF64E23A009}" type="parTrans" cxnId="{142D3EC4-DE05-46B3-B494-35F2883BAC6D}">
      <dgm:prSet/>
      <dgm:spPr/>
      <dgm:t>
        <a:bodyPr/>
        <a:lstStyle/>
        <a:p>
          <a:endParaRPr lang="en-US" sz="2400" b="0"/>
        </a:p>
      </dgm:t>
    </dgm:pt>
    <dgm:pt modelId="{659171E0-1C99-4DA3-906F-5E0CEED6620F}" type="sibTrans" cxnId="{142D3EC4-DE05-46B3-B494-35F2883BAC6D}">
      <dgm:prSet/>
      <dgm:spPr/>
      <dgm:t>
        <a:bodyPr/>
        <a:lstStyle/>
        <a:p>
          <a:endParaRPr lang="en-US" sz="2400" b="0"/>
        </a:p>
      </dgm:t>
    </dgm:pt>
    <dgm:pt modelId="{8DFEB2FC-9594-4001-B5AC-83C7E7A6C7E3}">
      <dgm:prSet custT="1"/>
      <dgm:spPr/>
      <dgm:t>
        <a:bodyPr/>
        <a:lstStyle/>
        <a:p>
          <a:pPr>
            <a:defRPr cap="all"/>
          </a:pPr>
          <a:r>
            <a:rPr lang="en-US" sz="1800" b="0" dirty="0">
              <a:solidFill>
                <a:schemeClr val="bg1"/>
              </a:solidFill>
            </a:rPr>
            <a:t>How are people going to find out about it?</a:t>
          </a:r>
        </a:p>
      </dgm:t>
    </dgm:pt>
    <dgm:pt modelId="{5926F1CC-3D8F-4621-933F-AAC1D2EC726A}" type="parTrans" cxnId="{F71CDE1F-845A-45E3-B29D-64D087BAD592}">
      <dgm:prSet/>
      <dgm:spPr/>
      <dgm:t>
        <a:bodyPr/>
        <a:lstStyle/>
        <a:p>
          <a:endParaRPr lang="en-US" sz="2400" b="0"/>
        </a:p>
      </dgm:t>
    </dgm:pt>
    <dgm:pt modelId="{E6FC0617-6B5A-49F9-BB1A-824688BCD5A6}" type="sibTrans" cxnId="{F71CDE1F-845A-45E3-B29D-64D087BAD592}">
      <dgm:prSet/>
      <dgm:spPr/>
      <dgm:t>
        <a:bodyPr/>
        <a:lstStyle/>
        <a:p>
          <a:endParaRPr lang="en-US" sz="2400" b="0"/>
        </a:p>
      </dgm:t>
    </dgm:pt>
    <dgm:pt modelId="{D1209DE0-BD08-4249-8078-44C313B6E6AF}">
      <dgm:prSet custT="1"/>
      <dgm:spPr/>
      <dgm:t>
        <a:bodyPr/>
        <a:lstStyle/>
        <a:p>
          <a:pPr>
            <a:defRPr cap="all"/>
          </a:pPr>
          <a:r>
            <a:rPr lang="en-US" sz="1800" b="0" dirty="0">
              <a:solidFill>
                <a:schemeClr val="bg1"/>
              </a:solidFill>
            </a:rPr>
            <a:t>How does it make people feel?</a:t>
          </a:r>
        </a:p>
      </dgm:t>
    </dgm:pt>
    <dgm:pt modelId="{09108DF8-4779-4B43-9725-57EFB2B1DCBF}" type="parTrans" cxnId="{E5D9AEE6-8005-432D-9398-8B7403BEB5FB}">
      <dgm:prSet/>
      <dgm:spPr/>
      <dgm:t>
        <a:bodyPr/>
        <a:lstStyle/>
        <a:p>
          <a:endParaRPr lang="en-US" sz="2400" b="0"/>
        </a:p>
      </dgm:t>
    </dgm:pt>
    <dgm:pt modelId="{B0E4E948-2D8B-4656-9AD6-ECECD3732B73}" type="sibTrans" cxnId="{E5D9AEE6-8005-432D-9398-8B7403BEB5FB}">
      <dgm:prSet/>
      <dgm:spPr/>
      <dgm:t>
        <a:bodyPr/>
        <a:lstStyle/>
        <a:p>
          <a:endParaRPr lang="en-US" sz="2400" b="0"/>
        </a:p>
      </dgm:t>
    </dgm:pt>
    <dgm:pt modelId="{0E596EC3-6274-46D9-A381-A869F7C5DB26}">
      <dgm:prSet custT="1"/>
      <dgm:spPr/>
      <dgm:t>
        <a:bodyPr/>
        <a:lstStyle/>
        <a:p>
          <a:pPr>
            <a:defRPr cap="all"/>
          </a:pPr>
          <a:r>
            <a:rPr lang="en-US" sz="1800" b="0" dirty="0">
              <a:solidFill>
                <a:schemeClr val="bg1"/>
              </a:solidFill>
            </a:rPr>
            <a:t>Who can we partner with?</a:t>
          </a:r>
        </a:p>
      </dgm:t>
    </dgm:pt>
    <dgm:pt modelId="{C62C0CE3-DE27-48FD-859C-A8797D9D229A}" type="parTrans" cxnId="{CB344B4F-7949-4F32-B748-0B984E803E9F}">
      <dgm:prSet/>
      <dgm:spPr/>
      <dgm:t>
        <a:bodyPr/>
        <a:lstStyle/>
        <a:p>
          <a:endParaRPr lang="en-US" sz="2400" b="0"/>
        </a:p>
      </dgm:t>
    </dgm:pt>
    <dgm:pt modelId="{A9199F55-EC9F-4403-B80F-031BC55F3DB1}" type="sibTrans" cxnId="{CB344B4F-7949-4F32-B748-0B984E803E9F}">
      <dgm:prSet/>
      <dgm:spPr/>
      <dgm:t>
        <a:bodyPr/>
        <a:lstStyle/>
        <a:p>
          <a:endParaRPr lang="en-US" sz="2400" b="0"/>
        </a:p>
      </dgm:t>
    </dgm:pt>
    <dgm:pt modelId="{BFFAFC7B-2C8B-4D50-B0A3-3C09E8570A93}">
      <dgm:prSet custT="1"/>
      <dgm:spPr/>
      <dgm:t>
        <a:bodyPr/>
        <a:lstStyle/>
        <a:p>
          <a:pPr>
            <a:defRPr cap="all"/>
          </a:pPr>
          <a:r>
            <a:rPr lang="en-US" sz="1800" b="0" dirty="0">
              <a:solidFill>
                <a:schemeClr val="bg1"/>
              </a:solidFill>
            </a:rPr>
            <a:t>What are the existing resources on the table to pull this off?</a:t>
          </a:r>
        </a:p>
      </dgm:t>
    </dgm:pt>
    <dgm:pt modelId="{4A111FBC-46B6-4F5F-9E94-6C36ED58451C}" type="parTrans" cxnId="{A1ECD5DA-EAA8-40E3-9DED-F846403173F9}">
      <dgm:prSet/>
      <dgm:spPr/>
      <dgm:t>
        <a:bodyPr/>
        <a:lstStyle/>
        <a:p>
          <a:endParaRPr lang="en-US" sz="2400" b="0"/>
        </a:p>
      </dgm:t>
    </dgm:pt>
    <dgm:pt modelId="{E634BCE5-81F4-4837-B8A1-8F811B245DCB}" type="sibTrans" cxnId="{A1ECD5DA-EAA8-40E3-9DED-F846403173F9}">
      <dgm:prSet/>
      <dgm:spPr/>
      <dgm:t>
        <a:bodyPr/>
        <a:lstStyle/>
        <a:p>
          <a:endParaRPr lang="en-US" sz="2400" b="0"/>
        </a:p>
      </dgm:t>
    </dgm:pt>
    <dgm:pt modelId="{4288D14E-CD20-4C03-9805-72FA8AD05E8C}">
      <dgm:prSet custT="1"/>
      <dgm:spPr/>
      <dgm:t>
        <a:bodyPr/>
        <a:lstStyle/>
        <a:p>
          <a:pPr>
            <a:defRPr cap="all"/>
          </a:pPr>
          <a:r>
            <a:rPr lang="en-US" sz="1800" b="0" dirty="0">
              <a:solidFill>
                <a:schemeClr val="bg1"/>
              </a:solidFill>
            </a:rPr>
            <a:t>What is the call to action?</a:t>
          </a:r>
        </a:p>
      </dgm:t>
    </dgm:pt>
    <dgm:pt modelId="{723E4C43-7A6A-413A-9B14-19B1A5E92777}" type="parTrans" cxnId="{9A8CF84B-957E-4021-864C-17858DA9689B}">
      <dgm:prSet/>
      <dgm:spPr/>
      <dgm:t>
        <a:bodyPr/>
        <a:lstStyle/>
        <a:p>
          <a:endParaRPr lang="en-US" sz="2400" b="0"/>
        </a:p>
      </dgm:t>
    </dgm:pt>
    <dgm:pt modelId="{B38A99D1-6DD8-4D0B-B848-095783C3770E}" type="sibTrans" cxnId="{9A8CF84B-957E-4021-864C-17858DA9689B}">
      <dgm:prSet/>
      <dgm:spPr/>
      <dgm:t>
        <a:bodyPr/>
        <a:lstStyle/>
        <a:p>
          <a:endParaRPr lang="en-US" sz="2400" b="0"/>
        </a:p>
      </dgm:t>
    </dgm:pt>
    <dgm:pt modelId="{6BADDF92-AC77-42BF-83E7-24095ED810EA}" type="pres">
      <dgm:prSet presAssocID="{0ABA2586-8632-4D15-89B4-4604B0BB45BD}" presName="root" presStyleCnt="0">
        <dgm:presLayoutVars>
          <dgm:dir/>
          <dgm:resizeHandles val="exact"/>
        </dgm:presLayoutVars>
      </dgm:prSet>
      <dgm:spPr/>
    </dgm:pt>
    <dgm:pt modelId="{58ACF7E6-7C54-42A2-8356-F3700C8DD2C3}" type="pres">
      <dgm:prSet presAssocID="{FC6852B5-F50E-4C1A-9D6D-4949CFE1D8F9}" presName="compNode" presStyleCnt="0"/>
      <dgm:spPr/>
    </dgm:pt>
    <dgm:pt modelId="{8E455D3A-D1B9-4F0E-965C-C19D2BC06B8A}" type="pres">
      <dgm:prSet presAssocID="{FC6852B5-F50E-4C1A-9D6D-4949CFE1D8F9}" presName="iconBgRect" presStyleLbl="bgShp" presStyleIdx="0" presStyleCnt="7"/>
      <dgm:spPr/>
    </dgm:pt>
    <dgm:pt modelId="{C42F4BF3-DFE8-4872-B670-55C4AA601BD0}" type="pres">
      <dgm:prSet presAssocID="{FC6852B5-F50E-4C1A-9D6D-4949CFE1D8F9}" presName="iconRect" presStyleLbl="node1" presStyleIdx="0" presStyleCnt="7"/>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bulb"/>
        </a:ext>
      </dgm:extLst>
    </dgm:pt>
    <dgm:pt modelId="{42FAABD2-AD45-4E61-A2DE-15E15F6EE233}" type="pres">
      <dgm:prSet presAssocID="{FC6852B5-F50E-4C1A-9D6D-4949CFE1D8F9}" presName="spaceRect" presStyleCnt="0"/>
      <dgm:spPr/>
    </dgm:pt>
    <dgm:pt modelId="{A1E905C1-51D8-4519-9E9B-21EC9E6FB7DA}" type="pres">
      <dgm:prSet presAssocID="{FC6852B5-F50E-4C1A-9D6D-4949CFE1D8F9}" presName="textRect" presStyleLbl="revTx" presStyleIdx="0" presStyleCnt="7">
        <dgm:presLayoutVars>
          <dgm:chMax val="1"/>
          <dgm:chPref val="1"/>
        </dgm:presLayoutVars>
      </dgm:prSet>
      <dgm:spPr/>
    </dgm:pt>
    <dgm:pt modelId="{734DC272-CC76-4F0B-B189-7EE653595BDC}" type="pres">
      <dgm:prSet presAssocID="{6323D8C7-9909-4EBE-BE81-DF6928DBAF93}" presName="sibTrans" presStyleCnt="0"/>
      <dgm:spPr/>
    </dgm:pt>
    <dgm:pt modelId="{5FB0625D-F8DD-4CF4-9139-E99379CF3803}" type="pres">
      <dgm:prSet presAssocID="{E9CD939B-62A5-4840-9CF7-A5165F2D4989}" presName="compNode" presStyleCnt="0"/>
      <dgm:spPr/>
    </dgm:pt>
    <dgm:pt modelId="{637992C0-C41B-4EC6-B347-469AF4A893B1}" type="pres">
      <dgm:prSet presAssocID="{E9CD939B-62A5-4840-9CF7-A5165F2D4989}" presName="iconBgRect" presStyleLbl="bgShp" presStyleIdx="1" presStyleCnt="7"/>
      <dgm:spPr/>
    </dgm:pt>
    <dgm:pt modelId="{097A80B8-23CB-451B-A5D2-89EDBEDF68CB}" type="pres">
      <dgm:prSet presAssocID="{E9CD939B-62A5-4840-9CF7-A5165F2D4989}" presName="iconRect" presStyleLbl="node1" presStyleIdx="1" presStyleCnt="7"/>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7BFC0DD-3FBC-4255-BEDC-B6623359CA29}" type="pres">
      <dgm:prSet presAssocID="{E9CD939B-62A5-4840-9CF7-A5165F2D4989}" presName="spaceRect" presStyleCnt="0"/>
      <dgm:spPr/>
    </dgm:pt>
    <dgm:pt modelId="{E1DC9782-7050-42FF-87AA-E71D27E28926}" type="pres">
      <dgm:prSet presAssocID="{E9CD939B-62A5-4840-9CF7-A5165F2D4989}" presName="textRect" presStyleLbl="revTx" presStyleIdx="1" presStyleCnt="7">
        <dgm:presLayoutVars>
          <dgm:chMax val="1"/>
          <dgm:chPref val="1"/>
        </dgm:presLayoutVars>
      </dgm:prSet>
      <dgm:spPr/>
    </dgm:pt>
    <dgm:pt modelId="{D32A4057-3E66-4E66-94B6-C6A5F71FF5CA}" type="pres">
      <dgm:prSet presAssocID="{659171E0-1C99-4DA3-906F-5E0CEED6620F}" presName="sibTrans" presStyleCnt="0"/>
      <dgm:spPr/>
    </dgm:pt>
    <dgm:pt modelId="{21A19691-ABBE-4DEA-9463-5F8D66487823}" type="pres">
      <dgm:prSet presAssocID="{8DFEB2FC-9594-4001-B5AC-83C7E7A6C7E3}" presName="compNode" presStyleCnt="0"/>
      <dgm:spPr/>
    </dgm:pt>
    <dgm:pt modelId="{681199EE-9518-4B94-BB1B-DE81C360D282}" type="pres">
      <dgm:prSet presAssocID="{8DFEB2FC-9594-4001-B5AC-83C7E7A6C7E3}" presName="iconBgRect" presStyleLbl="bgShp" presStyleIdx="2" presStyleCnt="7"/>
      <dgm:spPr/>
    </dgm:pt>
    <dgm:pt modelId="{6269C108-B05E-4505-8792-F1DA44495AB3}" type="pres">
      <dgm:prSet presAssocID="{8DFEB2FC-9594-4001-B5AC-83C7E7A6C7E3}" presName="iconRect" presStyleLbl="node1" presStyleIdx="2" presStyleCnt="7"/>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45C29FC7-7F59-427A-94ED-5E674989200B}" type="pres">
      <dgm:prSet presAssocID="{8DFEB2FC-9594-4001-B5AC-83C7E7A6C7E3}" presName="spaceRect" presStyleCnt="0"/>
      <dgm:spPr/>
    </dgm:pt>
    <dgm:pt modelId="{D6E47040-7E49-4BE8-A46C-0E377D757904}" type="pres">
      <dgm:prSet presAssocID="{8DFEB2FC-9594-4001-B5AC-83C7E7A6C7E3}" presName="textRect" presStyleLbl="revTx" presStyleIdx="2" presStyleCnt="7">
        <dgm:presLayoutVars>
          <dgm:chMax val="1"/>
          <dgm:chPref val="1"/>
        </dgm:presLayoutVars>
      </dgm:prSet>
      <dgm:spPr/>
    </dgm:pt>
    <dgm:pt modelId="{290403C1-FC6B-44E3-9B6C-94E472E86322}" type="pres">
      <dgm:prSet presAssocID="{E6FC0617-6B5A-49F9-BB1A-824688BCD5A6}" presName="sibTrans" presStyleCnt="0"/>
      <dgm:spPr/>
    </dgm:pt>
    <dgm:pt modelId="{B81FA248-01DC-47D4-9E59-B28CA5B81C42}" type="pres">
      <dgm:prSet presAssocID="{D1209DE0-BD08-4249-8078-44C313B6E6AF}" presName="compNode" presStyleCnt="0"/>
      <dgm:spPr/>
    </dgm:pt>
    <dgm:pt modelId="{DD746A62-E835-4977-B231-39E0839AE037}" type="pres">
      <dgm:prSet presAssocID="{D1209DE0-BD08-4249-8078-44C313B6E6AF}" presName="iconBgRect" presStyleLbl="bgShp" presStyleIdx="3" presStyleCnt="7"/>
      <dgm:spPr/>
    </dgm:pt>
    <dgm:pt modelId="{A00BFC2D-C76A-4269-8E01-8221C1D1DFDE}" type="pres">
      <dgm:prSet presAssocID="{D1209DE0-BD08-4249-8078-44C313B6E6AF}" presName="iconRect" presStyleLbl="node1" presStyleIdx="3" presStyleCnt="7"/>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roup"/>
        </a:ext>
      </dgm:extLst>
    </dgm:pt>
    <dgm:pt modelId="{6718157B-99B5-40BA-910B-65DA382B0B8A}" type="pres">
      <dgm:prSet presAssocID="{D1209DE0-BD08-4249-8078-44C313B6E6AF}" presName="spaceRect" presStyleCnt="0"/>
      <dgm:spPr/>
    </dgm:pt>
    <dgm:pt modelId="{584B690B-4E5E-44DB-A456-458AFE2ADAA4}" type="pres">
      <dgm:prSet presAssocID="{D1209DE0-BD08-4249-8078-44C313B6E6AF}" presName="textRect" presStyleLbl="revTx" presStyleIdx="3" presStyleCnt="7">
        <dgm:presLayoutVars>
          <dgm:chMax val="1"/>
          <dgm:chPref val="1"/>
        </dgm:presLayoutVars>
      </dgm:prSet>
      <dgm:spPr/>
    </dgm:pt>
    <dgm:pt modelId="{8579D240-C646-4856-93B3-06A89EF029F3}" type="pres">
      <dgm:prSet presAssocID="{B0E4E948-2D8B-4656-9AD6-ECECD3732B73}" presName="sibTrans" presStyleCnt="0"/>
      <dgm:spPr/>
    </dgm:pt>
    <dgm:pt modelId="{A2D908E4-BF78-4F07-888D-F24DD3D18BB7}" type="pres">
      <dgm:prSet presAssocID="{0E596EC3-6274-46D9-A381-A869F7C5DB26}" presName="compNode" presStyleCnt="0"/>
      <dgm:spPr/>
    </dgm:pt>
    <dgm:pt modelId="{0B1005FE-3696-4FA8-8598-5BBA4EEA4574}" type="pres">
      <dgm:prSet presAssocID="{0E596EC3-6274-46D9-A381-A869F7C5DB26}" presName="iconBgRect" presStyleLbl="bgShp" presStyleIdx="4" presStyleCnt="7"/>
      <dgm:spPr/>
    </dgm:pt>
    <dgm:pt modelId="{F758901C-5303-493E-8CB9-59341648CD66}" type="pres">
      <dgm:prSet presAssocID="{0E596EC3-6274-46D9-A381-A869F7C5DB26}" presName="iconRect" presStyleLbl="node1" presStyleIdx="4" presStyleCnt="7"/>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andshake"/>
        </a:ext>
      </dgm:extLst>
    </dgm:pt>
    <dgm:pt modelId="{61C4F7B1-C8F7-4DD9-AF3A-9EA1F3AE2997}" type="pres">
      <dgm:prSet presAssocID="{0E596EC3-6274-46D9-A381-A869F7C5DB26}" presName="spaceRect" presStyleCnt="0"/>
      <dgm:spPr/>
    </dgm:pt>
    <dgm:pt modelId="{697B9AFA-6546-4E6C-B063-142E571A4CC5}" type="pres">
      <dgm:prSet presAssocID="{0E596EC3-6274-46D9-A381-A869F7C5DB26}" presName="textRect" presStyleLbl="revTx" presStyleIdx="4" presStyleCnt="7">
        <dgm:presLayoutVars>
          <dgm:chMax val="1"/>
          <dgm:chPref val="1"/>
        </dgm:presLayoutVars>
      </dgm:prSet>
      <dgm:spPr/>
    </dgm:pt>
    <dgm:pt modelId="{764E4B4C-769E-4329-9516-F6B8492AE65E}" type="pres">
      <dgm:prSet presAssocID="{A9199F55-EC9F-4403-B80F-031BC55F3DB1}" presName="sibTrans" presStyleCnt="0"/>
      <dgm:spPr/>
    </dgm:pt>
    <dgm:pt modelId="{28277263-FEFB-4303-8304-4872A6997543}" type="pres">
      <dgm:prSet presAssocID="{BFFAFC7B-2C8B-4D50-B0A3-3C09E8570A93}" presName="compNode" presStyleCnt="0"/>
      <dgm:spPr/>
    </dgm:pt>
    <dgm:pt modelId="{15C1F42F-CB46-444B-86E6-8A828552EB01}" type="pres">
      <dgm:prSet presAssocID="{BFFAFC7B-2C8B-4D50-B0A3-3C09E8570A93}" presName="iconBgRect" presStyleLbl="bgShp" presStyleIdx="5" presStyleCnt="7"/>
      <dgm:spPr/>
    </dgm:pt>
    <dgm:pt modelId="{83C9DE92-6EF4-446A-8DF2-63380B79FCD7}" type="pres">
      <dgm:prSet presAssocID="{BFFAFC7B-2C8B-4D50-B0A3-3C09E8570A93}" presName="iconRect" presStyleLbl="node1" presStyleIdx="5" presStyleCnt="7"/>
      <dgm:spPr>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Line Arrow: Straight"/>
        </a:ext>
      </dgm:extLst>
    </dgm:pt>
    <dgm:pt modelId="{8C053D5B-8B70-4277-955A-59C3B5220C54}" type="pres">
      <dgm:prSet presAssocID="{BFFAFC7B-2C8B-4D50-B0A3-3C09E8570A93}" presName="spaceRect" presStyleCnt="0"/>
      <dgm:spPr/>
    </dgm:pt>
    <dgm:pt modelId="{2F186296-3FBE-4805-B253-AF48FB50F6D2}" type="pres">
      <dgm:prSet presAssocID="{BFFAFC7B-2C8B-4D50-B0A3-3C09E8570A93}" presName="textRect" presStyleLbl="revTx" presStyleIdx="5" presStyleCnt="7">
        <dgm:presLayoutVars>
          <dgm:chMax val="1"/>
          <dgm:chPref val="1"/>
        </dgm:presLayoutVars>
      </dgm:prSet>
      <dgm:spPr/>
    </dgm:pt>
    <dgm:pt modelId="{1F8DD132-10FE-46C3-9CAF-0A9510A136D2}" type="pres">
      <dgm:prSet presAssocID="{E634BCE5-81F4-4837-B8A1-8F811B245DCB}" presName="sibTrans" presStyleCnt="0"/>
      <dgm:spPr/>
    </dgm:pt>
    <dgm:pt modelId="{A6466DF7-960D-4740-A513-2C1DD5CC68EF}" type="pres">
      <dgm:prSet presAssocID="{4288D14E-CD20-4C03-9805-72FA8AD05E8C}" presName="compNode" presStyleCnt="0"/>
      <dgm:spPr/>
    </dgm:pt>
    <dgm:pt modelId="{897AA302-84B2-4FC0-B989-D2F2123E87E7}" type="pres">
      <dgm:prSet presAssocID="{4288D14E-CD20-4C03-9805-72FA8AD05E8C}" presName="iconBgRect" presStyleLbl="bgShp" presStyleIdx="6" presStyleCnt="7"/>
      <dgm:spPr/>
    </dgm:pt>
    <dgm:pt modelId="{B95271FA-B6FD-4041-A237-F97568FD7BFC}" type="pres">
      <dgm:prSet presAssocID="{4288D14E-CD20-4C03-9805-72FA8AD05E8C}" presName="iconRect" presStyleLbl="node1" presStyleIdx="6" presStyleCnt="7"/>
      <dgm:spPr>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Megaphone"/>
        </a:ext>
      </dgm:extLst>
    </dgm:pt>
    <dgm:pt modelId="{5D10FBBC-67BC-443E-95B6-D5166FCC7452}" type="pres">
      <dgm:prSet presAssocID="{4288D14E-CD20-4C03-9805-72FA8AD05E8C}" presName="spaceRect" presStyleCnt="0"/>
      <dgm:spPr/>
    </dgm:pt>
    <dgm:pt modelId="{0B8693A8-E7B1-4F1E-86AE-AE8E53106EF6}" type="pres">
      <dgm:prSet presAssocID="{4288D14E-CD20-4C03-9805-72FA8AD05E8C}" presName="textRect" presStyleLbl="revTx" presStyleIdx="6" presStyleCnt="7">
        <dgm:presLayoutVars>
          <dgm:chMax val="1"/>
          <dgm:chPref val="1"/>
        </dgm:presLayoutVars>
      </dgm:prSet>
      <dgm:spPr/>
    </dgm:pt>
  </dgm:ptLst>
  <dgm:cxnLst>
    <dgm:cxn modelId="{4C292B12-2DD5-4F63-A250-F58D12DD49FE}" type="presOf" srcId="{8DFEB2FC-9594-4001-B5AC-83C7E7A6C7E3}" destId="{D6E47040-7E49-4BE8-A46C-0E377D757904}" srcOrd="0" destOrd="0" presId="urn:microsoft.com/office/officeart/2018/5/layout/IconCircleLabelList"/>
    <dgm:cxn modelId="{F71CDE1F-845A-45E3-B29D-64D087BAD592}" srcId="{0ABA2586-8632-4D15-89B4-4604B0BB45BD}" destId="{8DFEB2FC-9594-4001-B5AC-83C7E7A6C7E3}" srcOrd="2" destOrd="0" parTransId="{5926F1CC-3D8F-4621-933F-AAC1D2EC726A}" sibTransId="{E6FC0617-6B5A-49F9-BB1A-824688BCD5A6}"/>
    <dgm:cxn modelId="{0C67B148-633B-4A0E-AA77-760E78F73C6F}" type="presOf" srcId="{4288D14E-CD20-4C03-9805-72FA8AD05E8C}" destId="{0B8693A8-E7B1-4F1E-86AE-AE8E53106EF6}" srcOrd="0" destOrd="0" presId="urn:microsoft.com/office/officeart/2018/5/layout/IconCircleLabelList"/>
    <dgm:cxn modelId="{9A8CF84B-957E-4021-864C-17858DA9689B}" srcId="{0ABA2586-8632-4D15-89B4-4604B0BB45BD}" destId="{4288D14E-CD20-4C03-9805-72FA8AD05E8C}" srcOrd="6" destOrd="0" parTransId="{723E4C43-7A6A-413A-9B14-19B1A5E92777}" sibTransId="{B38A99D1-6DD8-4D0B-B848-095783C3770E}"/>
    <dgm:cxn modelId="{584A174D-4726-44C1-9293-80B6976BE70B}" type="presOf" srcId="{BFFAFC7B-2C8B-4D50-B0A3-3C09E8570A93}" destId="{2F186296-3FBE-4805-B253-AF48FB50F6D2}" srcOrd="0" destOrd="0" presId="urn:microsoft.com/office/officeart/2018/5/layout/IconCircleLabelList"/>
    <dgm:cxn modelId="{CB344B4F-7949-4F32-B748-0B984E803E9F}" srcId="{0ABA2586-8632-4D15-89B4-4604B0BB45BD}" destId="{0E596EC3-6274-46D9-A381-A869F7C5DB26}" srcOrd="4" destOrd="0" parTransId="{C62C0CE3-DE27-48FD-859C-A8797D9D229A}" sibTransId="{A9199F55-EC9F-4403-B80F-031BC55F3DB1}"/>
    <dgm:cxn modelId="{7C96A156-B660-4619-82BC-70A92A5F1B57}" type="presOf" srcId="{FC6852B5-F50E-4C1A-9D6D-4949CFE1D8F9}" destId="{A1E905C1-51D8-4519-9E9B-21EC9E6FB7DA}" srcOrd="0" destOrd="0" presId="urn:microsoft.com/office/officeart/2018/5/layout/IconCircleLabelList"/>
    <dgm:cxn modelId="{E780045A-B33B-42DD-B4DE-3E5F434FD3A7}" type="presOf" srcId="{D1209DE0-BD08-4249-8078-44C313B6E6AF}" destId="{584B690B-4E5E-44DB-A456-458AFE2ADAA4}" srcOrd="0" destOrd="0" presId="urn:microsoft.com/office/officeart/2018/5/layout/IconCircleLabelList"/>
    <dgm:cxn modelId="{31613884-13D7-4375-9911-CDC6307B799A}" type="presOf" srcId="{0ABA2586-8632-4D15-89B4-4604B0BB45BD}" destId="{6BADDF92-AC77-42BF-83E7-24095ED810EA}" srcOrd="0" destOrd="0" presId="urn:microsoft.com/office/officeart/2018/5/layout/IconCircleLabelList"/>
    <dgm:cxn modelId="{F5B2DBAA-A849-4D79-B291-AEBF0CDB86BF}" type="presOf" srcId="{E9CD939B-62A5-4840-9CF7-A5165F2D4989}" destId="{E1DC9782-7050-42FF-87AA-E71D27E28926}" srcOrd="0" destOrd="0" presId="urn:microsoft.com/office/officeart/2018/5/layout/IconCircleLabelList"/>
    <dgm:cxn modelId="{CC7FDBB3-1372-43E7-864B-EC3C39F8D602}" srcId="{0ABA2586-8632-4D15-89B4-4604B0BB45BD}" destId="{FC6852B5-F50E-4C1A-9D6D-4949CFE1D8F9}" srcOrd="0" destOrd="0" parTransId="{89166487-B3F6-4DDF-B096-C8672693233A}" sibTransId="{6323D8C7-9909-4EBE-BE81-DF6928DBAF93}"/>
    <dgm:cxn modelId="{142D3EC4-DE05-46B3-B494-35F2883BAC6D}" srcId="{0ABA2586-8632-4D15-89B4-4604B0BB45BD}" destId="{E9CD939B-62A5-4840-9CF7-A5165F2D4989}" srcOrd="1" destOrd="0" parTransId="{83D597D7-3F37-4A0D-AF76-CBF64E23A009}" sibTransId="{659171E0-1C99-4DA3-906F-5E0CEED6620F}"/>
    <dgm:cxn modelId="{A1ECD5DA-EAA8-40E3-9DED-F846403173F9}" srcId="{0ABA2586-8632-4D15-89B4-4604B0BB45BD}" destId="{BFFAFC7B-2C8B-4D50-B0A3-3C09E8570A93}" srcOrd="5" destOrd="0" parTransId="{4A111FBC-46B6-4F5F-9E94-6C36ED58451C}" sibTransId="{E634BCE5-81F4-4837-B8A1-8F811B245DCB}"/>
    <dgm:cxn modelId="{E5D9AEE6-8005-432D-9398-8B7403BEB5FB}" srcId="{0ABA2586-8632-4D15-89B4-4604B0BB45BD}" destId="{D1209DE0-BD08-4249-8078-44C313B6E6AF}" srcOrd="3" destOrd="0" parTransId="{09108DF8-4779-4B43-9725-57EFB2B1DCBF}" sibTransId="{B0E4E948-2D8B-4656-9AD6-ECECD3732B73}"/>
    <dgm:cxn modelId="{8CD001E8-3CBC-4C1B-A2D4-064F5659EF8D}" type="presOf" srcId="{0E596EC3-6274-46D9-A381-A869F7C5DB26}" destId="{697B9AFA-6546-4E6C-B063-142E571A4CC5}" srcOrd="0" destOrd="0" presId="urn:microsoft.com/office/officeart/2018/5/layout/IconCircleLabelList"/>
    <dgm:cxn modelId="{D729F094-3760-4DFB-881D-817E23A2D409}" type="presParOf" srcId="{6BADDF92-AC77-42BF-83E7-24095ED810EA}" destId="{58ACF7E6-7C54-42A2-8356-F3700C8DD2C3}" srcOrd="0" destOrd="0" presId="urn:microsoft.com/office/officeart/2018/5/layout/IconCircleLabelList"/>
    <dgm:cxn modelId="{BAFA80F8-26C2-4022-9171-068F5AE1130D}" type="presParOf" srcId="{58ACF7E6-7C54-42A2-8356-F3700C8DD2C3}" destId="{8E455D3A-D1B9-4F0E-965C-C19D2BC06B8A}" srcOrd="0" destOrd="0" presId="urn:microsoft.com/office/officeart/2018/5/layout/IconCircleLabelList"/>
    <dgm:cxn modelId="{9EB9F91E-BEAE-415A-BA64-EFDAD4CDD69D}" type="presParOf" srcId="{58ACF7E6-7C54-42A2-8356-F3700C8DD2C3}" destId="{C42F4BF3-DFE8-4872-B670-55C4AA601BD0}" srcOrd="1" destOrd="0" presId="urn:microsoft.com/office/officeart/2018/5/layout/IconCircleLabelList"/>
    <dgm:cxn modelId="{D23D9618-AF61-4997-A909-72C3D6A3D58B}" type="presParOf" srcId="{58ACF7E6-7C54-42A2-8356-F3700C8DD2C3}" destId="{42FAABD2-AD45-4E61-A2DE-15E15F6EE233}" srcOrd="2" destOrd="0" presId="urn:microsoft.com/office/officeart/2018/5/layout/IconCircleLabelList"/>
    <dgm:cxn modelId="{821DCE84-032E-4792-8A3F-58B003FFF477}" type="presParOf" srcId="{58ACF7E6-7C54-42A2-8356-F3700C8DD2C3}" destId="{A1E905C1-51D8-4519-9E9B-21EC9E6FB7DA}" srcOrd="3" destOrd="0" presId="urn:microsoft.com/office/officeart/2018/5/layout/IconCircleLabelList"/>
    <dgm:cxn modelId="{32F89FB4-D3AC-48A4-8377-C56A71763400}" type="presParOf" srcId="{6BADDF92-AC77-42BF-83E7-24095ED810EA}" destId="{734DC272-CC76-4F0B-B189-7EE653595BDC}" srcOrd="1" destOrd="0" presId="urn:microsoft.com/office/officeart/2018/5/layout/IconCircleLabelList"/>
    <dgm:cxn modelId="{316B6EC4-5BB3-45F4-AF03-3EAF999EF7E6}" type="presParOf" srcId="{6BADDF92-AC77-42BF-83E7-24095ED810EA}" destId="{5FB0625D-F8DD-4CF4-9139-E99379CF3803}" srcOrd="2" destOrd="0" presId="urn:microsoft.com/office/officeart/2018/5/layout/IconCircleLabelList"/>
    <dgm:cxn modelId="{A469038E-AA04-48AF-8C6A-2BD95AF47B1B}" type="presParOf" srcId="{5FB0625D-F8DD-4CF4-9139-E99379CF3803}" destId="{637992C0-C41B-4EC6-B347-469AF4A893B1}" srcOrd="0" destOrd="0" presId="urn:microsoft.com/office/officeart/2018/5/layout/IconCircleLabelList"/>
    <dgm:cxn modelId="{C9F5BCA0-4560-4ED3-A40D-7E74705A4731}" type="presParOf" srcId="{5FB0625D-F8DD-4CF4-9139-E99379CF3803}" destId="{097A80B8-23CB-451B-A5D2-89EDBEDF68CB}" srcOrd="1" destOrd="0" presId="urn:microsoft.com/office/officeart/2018/5/layout/IconCircleLabelList"/>
    <dgm:cxn modelId="{8704447A-A907-4D4F-A39A-150A4D962A79}" type="presParOf" srcId="{5FB0625D-F8DD-4CF4-9139-E99379CF3803}" destId="{27BFC0DD-3FBC-4255-BEDC-B6623359CA29}" srcOrd="2" destOrd="0" presId="urn:microsoft.com/office/officeart/2018/5/layout/IconCircleLabelList"/>
    <dgm:cxn modelId="{F59D57FB-23FD-4FBF-982A-6C2F96D93722}" type="presParOf" srcId="{5FB0625D-F8DD-4CF4-9139-E99379CF3803}" destId="{E1DC9782-7050-42FF-87AA-E71D27E28926}" srcOrd="3" destOrd="0" presId="urn:microsoft.com/office/officeart/2018/5/layout/IconCircleLabelList"/>
    <dgm:cxn modelId="{6A2CE95C-DCE1-43CB-9BD2-99073BFFB45C}" type="presParOf" srcId="{6BADDF92-AC77-42BF-83E7-24095ED810EA}" destId="{D32A4057-3E66-4E66-94B6-C6A5F71FF5CA}" srcOrd="3" destOrd="0" presId="urn:microsoft.com/office/officeart/2018/5/layout/IconCircleLabelList"/>
    <dgm:cxn modelId="{18C94770-D7FA-4139-A5EC-19DE777478E1}" type="presParOf" srcId="{6BADDF92-AC77-42BF-83E7-24095ED810EA}" destId="{21A19691-ABBE-4DEA-9463-5F8D66487823}" srcOrd="4" destOrd="0" presId="urn:microsoft.com/office/officeart/2018/5/layout/IconCircleLabelList"/>
    <dgm:cxn modelId="{41EC16C7-6477-45B6-8C6C-7D5A9C37DD65}" type="presParOf" srcId="{21A19691-ABBE-4DEA-9463-5F8D66487823}" destId="{681199EE-9518-4B94-BB1B-DE81C360D282}" srcOrd="0" destOrd="0" presId="urn:microsoft.com/office/officeart/2018/5/layout/IconCircleLabelList"/>
    <dgm:cxn modelId="{4081B76A-A1DE-4098-BD61-C8DFFB475C9E}" type="presParOf" srcId="{21A19691-ABBE-4DEA-9463-5F8D66487823}" destId="{6269C108-B05E-4505-8792-F1DA44495AB3}" srcOrd="1" destOrd="0" presId="urn:microsoft.com/office/officeart/2018/5/layout/IconCircleLabelList"/>
    <dgm:cxn modelId="{6F7B800B-D827-43D8-B3F9-6B45B67CCE39}" type="presParOf" srcId="{21A19691-ABBE-4DEA-9463-5F8D66487823}" destId="{45C29FC7-7F59-427A-94ED-5E674989200B}" srcOrd="2" destOrd="0" presId="urn:microsoft.com/office/officeart/2018/5/layout/IconCircleLabelList"/>
    <dgm:cxn modelId="{A9A8028B-F167-45BB-8576-7FDC66868366}" type="presParOf" srcId="{21A19691-ABBE-4DEA-9463-5F8D66487823}" destId="{D6E47040-7E49-4BE8-A46C-0E377D757904}" srcOrd="3" destOrd="0" presId="urn:microsoft.com/office/officeart/2018/5/layout/IconCircleLabelList"/>
    <dgm:cxn modelId="{E9E8A3E1-1A31-4609-8441-9A5235D9721B}" type="presParOf" srcId="{6BADDF92-AC77-42BF-83E7-24095ED810EA}" destId="{290403C1-FC6B-44E3-9B6C-94E472E86322}" srcOrd="5" destOrd="0" presId="urn:microsoft.com/office/officeart/2018/5/layout/IconCircleLabelList"/>
    <dgm:cxn modelId="{7C3E8F53-142E-4F5D-912D-1448DAD1EE9B}" type="presParOf" srcId="{6BADDF92-AC77-42BF-83E7-24095ED810EA}" destId="{B81FA248-01DC-47D4-9E59-B28CA5B81C42}" srcOrd="6" destOrd="0" presId="urn:microsoft.com/office/officeart/2018/5/layout/IconCircleLabelList"/>
    <dgm:cxn modelId="{7C62586B-5D2F-4D42-BCDF-A4E82EA8C21A}" type="presParOf" srcId="{B81FA248-01DC-47D4-9E59-B28CA5B81C42}" destId="{DD746A62-E835-4977-B231-39E0839AE037}" srcOrd="0" destOrd="0" presId="urn:microsoft.com/office/officeart/2018/5/layout/IconCircleLabelList"/>
    <dgm:cxn modelId="{679A6DD0-50E9-477D-A744-37C238E1E80B}" type="presParOf" srcId="{B81FA248-01DC-47D4-9E59-B28CA5B81C42}" destId="{A00BFC2D-C76A-4269-8E01-8221C1D1DFDE}" srcOrd="1" destOrd="0" presId="urn:microsoft.com/office/officeart/2018/5/layout/IconCircleLabelList"/>
    <dgm:cxn modelId="{A91C0750-D5CD-4088-AC62-730FADE34349}" type="presParOf" srcId="{B81FA248-01DC-47D4-9E59-B28CA5B81C42}" destId="{6718157B-99B5-40BA-910B-65DA382B0B8A}" srcOrd="2" destOrd="0" presId="urn:microsoft.com/office/officeart/2018/5/layout/IconCircleLabelList"/>
    <dgm:cxn modelId="{B3D00E77-30AA-40EE-A679-78BE363BD46D}" type="presParOf" srcId="{B81FA248-01DC-47D4-9E59-B28CA5B81C42}" destId="{584B690B-4E5E-44DB-A456-458AFE2ADAA4}" srcOrd="3" destOrd="0" presId="urn:microsoft.com/office/officeart/2018/5/layout/IconCircleLabelList"/>
    <dgm:cxn modelId="{CED476EB-642A-4F44-AADB-98226148FDD4}" type="presParOf" srcId="{6BADDF92-AC77-42BF-83E7-24095ED810EA}" destId="{8579D240-C646-4856-93B3-06A89EF029F3}" srcOrd="7" destOrd="0" presId="urn:microsoft.com/office/officeart/2018/5/layout/IconCircleLabelList"/>
    <dgm:cxn modelId="{E7300260-020B-453E-9ED6-D995EA17DDDE}" type="presParOf" srcId="{6BADDF92-AC77-42BF-83E7-24095ED810EA}" destId="{A2D908E4-BF78-4F07-888D-F24DD3D18BB7}" srcOrd="8" destOrd="0" presId="urn:microsoft.com/office/officeart/2018/5/layout/IconCircleLabelList"/>
    <dgm:cxn modelId="{E93706AF-9A5B-4536-939B-B6F2D226F14F}" type="presParOf" srcId="{A2D908E4-BF78-4F07-888D-F24DD3D18BB7}" destId="{0B1005FE-3696-4FA8-8598-5BBA4EEA4574}" srcOrd="0" destOrd="0" presId="urn:microsoft.com/office/officeart/2018/5/layout/IconCircleLabelList"/>
    <dgm:cxn modelId="{33CB44A5-9776-4F40-874F-FD8E00B0E834}" type="presParOf" srcId="{A2D908E4-BF78-4F07-888D-F24DD3D18BB7}" destId="{F758901C-5303-493E-8CB9-59341648CD66}" srcOrd="1" destOrd="0" presId="urn:microsoft.com/office/officeart/2018/5/layout/IconCircleLabelList"/>
    <dgm:cxn modelId="{6D98D708-42B5-4B0E-A6FF-69E71050AB3A}" type="presParOf" srcId="{A2D908E4-BF78-4F07-888D-F24DD3D18BB7}" destId="{61C4F7B1-C8F7-4DD9-AF3A-9EA1F3AE2997}" srcOrd="2" destOrd="0" presId="urn:microsoft.com/office/officeart/2018/5/layout/IconCircleLabelList"/>
    <dgm:cxn modelId="{9466A24C-804A-455D-AAC4-ADAC0FB8C2BE}" type="presParOf" srcId="{A2D908E4-BF78-4F07-888D-F24DD3D18BB7}" destId="{697B9AFA-6546-4E6C-B063-142E571A4CC5}" srcOrd="3" destOrd="0" presId="urn:microsoft.com/office/officeart/2018/5/layout/IconCircleLabelList"/>
    <dgm:cxn modelId="{74178CF7-F570-462E-A46A-930083131D6A}" type="presParOf" srcId="{6BADDF92-AC77-42BF-83E7-24095ED810EA}" destId="{764E4B4C-769E-4329-9516-F6B8492AE65E}" srcOrd="9" destOrd="0" presId="urn:microsoft.com/office/officeart/2018/5/layout/IconCircleLabelList"/>
    <dgm:cxn modelId="{F3321048-9446-4ED9-975C-81270BDB598C}" type="presParOf" srcId="{6BADDF92-AC77-42BF-83E7-24095ED810EA}" destId="{28277263-FEFB-4303-8304-4872A6997543}" srcOrd="10" destOrd="0" presId="urn:microsoft.com/office/officeart/2018/5/layout/IconCircleLabelList"/>
    <dgm:cxn modelId="{945BA935-145E-45FD-91A0-A0F3A86C206B}" type="presParOf" srcId="{28277263-FEFB-4303-8304-4872A6997543}" destId="{15C1F42F-CB46-444B-86E6-8A828552EB01}" srcOrd="0" destOrd="0" presId="urn:microsoft.com/office/officeart/2018/5/layout/IconCircleLabelList"/>
    <dgm:cxn modelId="{339302AA-6EC4-457A-8ECE-2F0DD84838A7}" type="presParOf" srcId="{28277263-FEFB-4303-8304-4872A6997543}" destId="{83C9DE92-6EF4-446A-8DF2-63380B79FCD7}" srcOrd="1" destOrd="0" presId="urn:microsoft.com/office/officeart/2018/5/layout/IconCircleLabelList"/>
    <dgm:cxn modelId="{13EC06AC-E5B5-46D6-8C9E-1150EB6F0238}" type="presParOf" srcId="{28277263-FEFB-4303-8304-4872A6997543}" destId="{8C053D5B-8B70-4277-955A-59C3B5220C54}" srcOrd="2" destOrd="0" presId="urn:microsoft.com/office/officeart/2018/5/layout/IconCircleLabelList"/>
    <dgm:cxn modelId="{EB9752C9-96BF-434C-96F4-10B6096B9ACE}" type="presParOf" srcId="{28277263-FEFB-4303-8304-4872A6997543}" destId="{2F186296-3FBE-4805-B253-AF48FB50F6D2}" srcOrd="3" destOrd="0" presId="urn:microsoft.com/office/officeart/2018/5/layout/IconCircleLabelList"/>
    <dgm:cxn modelId="{A0AABBAB-1168-4FF0-B27D-AB4C86594229}" type="presParOf" srcId="{6BADDF92-AC77-42BF-83E7-24095ED810EA}" destId="{1F8DD132-10FE-46C3-9CAF-0A9510A136D2}" srcOrd="11" destOrd="0" presId="urn:microsoft.com/office/officeart/2018/5/layout/IconCircleLabelList"/>
    <dgm:cxn modelId="{0BAAC7BF-D191-4748-BF88-34ADB7D78E89}" type="presParOf" srcId="{6BADDF92-AC77-42BF-83E7-24095ED810EA}" destId="{A6466DF7-960D-4740-A513-2C1DD5CC68EF}" srcOrd="12" destOrd="0" presId="urn:microsoft.com/office/officeart/2018/5/layout/IconCircleLabelList"/>
    <dgm:cxn modelId="{18ACDB25-3967-42F4-829E-05253F3A875C}" type="presParOf" srcId="{A6466DF7-960D-4740-A513-2C1DD5CC68EF}" destId="{897AA302-84B2-4FC0-B989-D2F2123E87E7}" srcOrd="0" destOrd="0" presId="urn:microsoft.com/office/officeart/2018/5/layout/IconCircleLabelList"/>
    <dgm:cxn modelId="{800A77EC-EF93-4C3C-8486-8EEF7A8E2EC0}" type="presParOf" srcId="{A6466DF7-960D-4740-A513-2C1DD5CC68EF}" destId="{B95271FA-B6FD-4041-A237-F97568FD7BFC}" srcOrd="1" destOrd="0" presId="urn:microsoft.com/office/officeart/2018/5/layout/IconCircleLabelList"/>
    <dgm:cxn modelId="{659258B3-CE41-4DC2-BF8E-2E84C545DD35}" type="presParOf" srcId="{A6466DF7-960D-4740-A513-2C1DD5CC68EF}" destId="{5D10FBBC-67BC-443E-95B6-D5166FCC7452}" srcOrd="2" destOrd="0" presId="urn:microsoft.com/office/officeart/2018/5/layout/IconCircleLabelList"/>
    <dgm:cxn modelId="{E598CA81-57DA-4DD6-8992-AC9AE99D00EB}" type="presParOf" srcId="{A6466DF7-960D-4740-A513-2C1DD5CC68EF}" destId="{0B8693A8-E7B1-4F1E-86AE-AE8E53106EF6}"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455D3A-D1B9-4F0E-965C-C19D2BC06B8A}">
      <dsp:nvSpPr>
        <dsp:cNvPr id="0" name=""/>
        <dsp:cNvSpPr/>
      </dsp:nvSpPr>
      <dsp:spPr>
        <a:xfrm>
          <a:off x="758275" y="1153"/>
          <a:ext cx="998279" cy="99827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42F4BF3-DFE8-4872-B670-55C4AA601BD0}">
      <dsp:nvSpPr>
        <dsp:cNvPr id="0" name=""/>
        <dsp:cNvSpPr/>
      </dsp:nvSpPr>
      <dsp:spPr>
        <a:xfrm>
          <a:off x="971023" y="213901"/>
          <a:ext cx="572783" cy="572783"/>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1E905C1-51D8-4519-9E9B-21EC9E6FB7DA}">
      <dsp:nvSpPr>
        <dsp:cNvPr id="0" name=""/>
        <dsp:cNvSpPr/>
      </dsp:nvSpPr>
      <dsp:spPr>
        <a:xfrm>
          <a:off x="439153" y="1310372"/>
          <a:ext cx="1636523" cy="1145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0" kern="1200" dirty="0">
              <a:solidFill>
                <a:schemeClr val="bg1"/>
              </a:solidFill>
              <a:latin typeface="+mn-lt"/>
            </a:rPr>
            <a:t>Who is our idea designed for?</a:t>
          </a:r>
        </a:p>
      </dsp:txBody>
      <dsp:txXfrm>
        <a:off x="439153" y="1310372"/>
        <a:ext cx="1636523" cy="1145566"/>
      </dsp:txXfrm>
    </dsp:sp>
    <dsp:sp modelId="{637992C0-C41B-4EC6-B347-469AF4A893B1}">
      <dsp:nvSpPr>
        <dsp:cNvPr id="0" name=""/>
        <dsp:cNvSpPr/>
      </dsp:nvSpPr>
      <dsp:spPr>
        <a:xfrm>
          <a:off x="2681190" y="1153"/>
          <a:ext cx="998279" cy="99827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97A80B8-23CB-451B-A5D2-89EDBEDF68CB}">
      <dsp:nvSpPr>
        <dsp:cNvPr id="0" name=""/>
        <dsp:cNvSpPr/>
      </dsp:nvSpPr>
      <dsp:spPr>
        <a:xfrm>
          <a:off x="2893938" y="213901"/>
          <a:ext cx="572783" cy="572783"/>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1DC9782-7050-42FF-87AA-E71D27E28926}">
      <dsp:nvSpPr>
        <dsp:cNvPr id="0" name=""/>
        <dsp:cNvSpPr/>
      </dsp:nvSpPr>
      <dsp:spPr>
        <a:xfrm>
          <a:off x="2362068" y="1310372"/>
          <a:ext cx="1636523" cy="1145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0" kern="1200" dirty="0">
              <a:solidFill>
                <a:schemeClr val="bg1"/>
              </a:solidFill>
            </a:rPr>
            <a:t>What is a tool, campaign, program, or other activity we can create?</a:t>
          </a:r>
        </a:p>
      </dsp:txBody>
      <dsp:txXfrm>
        <a:off x="2362068" y="1310372"/>
        <a:ext cx="1636523" cy="1145566"/>
      </dsp:txXfrm>
    </dsp:sp>
    <dsp:sp modelId="{681199EE-9518-4B94-BB1B-DE81C360D282}">
      <dsp:nvSpPr>
        <dsp:cNvPr id="0" name=""/>
        <dsp:cNvSpPr/>
      </dsp:nvSpPr>
      <dsp:spPr>
        <a:xfrm>
          <a:off x="4604105" y="1153"/>
          <a:ext cx="998279" cy="99827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6269C108-B05E-4505-8792-F1DA44495AB3}">
      <dsp:nvSpPr>
        <dsp:cNvPr id="0" name=""/>
        <dsp:cNvSpPr/>
      </dsp:nvSpPr>
      <dsp:spPr>
        <a:xfrm>
          <a:off x="4816853" y="213901"/>
          <a:ext cx="572783" cy="572783"/>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D6E47040-7E49-4BE8-A46C-0E377D757904}">
      <dsp:nvSpPr>
        <dsp:cNvPr id="0" name=""/>
        <dsp:cNvSpPr/>
      </dsp:nvSpPr>
      <dsp:spPr>
        <a:xfrm>
          <a:off x="4284983" y="1310372"/>
          <a:ext cx="1636523" cy="1145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0" kern="1200" dirty="0">
              <a:solidFill>
                <a:schemeClr val="bg1"/>
              </a:solidFill>
            </a:rPr>
            <a:t>How are people going to find out about it?</a:t>
          </a:r>
        </a:p>
      </dsp:txBody>
      <dsp:txXfrm>
        <a:off x="4284983" y="1310372"/>
        <a:ext cx="1636523" cy="1145566"/>
      </dsp:txXfrm>
    </dsp:sp>
    <dsp:sp modelId="{DD746A62-E835-4977-B231-39E0839AE037}">
      <dsp:nvSpPr>
        <dsp:cNvPr id="0" name=""/>
        <dsp:cNvSpPr/>
      </dsp:nvSpPr>
      <dsp:spPr>
        <a:xfrm>
          <a:off x="6527020" y="1153"/>
          <a:ext cx="998279" cy="99827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00BFC2D-C76A-4269-8E01-8221C1D1DFDE}">
      <dsp:nvSpPr>
        <dsp:cNvPr id="0" name=""/>
        <dsp:cNvSpPr/>
      </dsp:nvSpPr>
      <dsp:spPr>
        <a:xfrm>
          <a:off x="6739768" y="213901"/>
          <a:ext cx="572783" cy="572783"/>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584B690B-4E5E-44DB-A456-458AFE2ADAA4}">
      <dsp:nvSpPr>
        <dsp:cNvPr id="0" name=""/>
        <dsp:cNvSpPr/>
      </dsp:nvSpPr>
      <dsp:spPr>
        <a:xfrm>
          <a:off x="6207898" y="1310372"/>
          <a:ext cx="1636523" cy="1145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0" kern="1200" dirty="0">
              <a:solidFill>
                <a:schemeClr val="bg1"/>
              </a:solidFill>
            </a:rPr>
            <a:t>How does it make people feel?</a:t>
          </a:r>
        </a:p>
      </dsp:txBody>
      <dsp:txXfrm>
        <a:off x="6207898" y="1310372"/>
        <a:ext cx="1636523" cy="1145566"/>
      </dsp:txXfrm>
    </dsp:sp>
    <dsp:sp modelId="{0B1005FE-3696-4FA8-8598-5BBA4EEA4574}">
      <dsp:nvSpPr>
        <dsp:cNvPr id="0" name=""/>
        <dsp:cNvSpPr/>
      </dsp:nvSpPr>
      <dsp:spPr>
        <a:xfrm>
          <a:off x="1719732" y="2865069"/>
          <a:ext cx="998279" cy="998279"/>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758901C-5303-493E-8CB9-59341648CD66}">
      <dsp:nvSpPr>
        <dsp:cNvPr id="0" name=""/>
        <dsp:cNvSpPr/>
      </dsp:nvSpPr>
      <dsp:spPr>
        <a:xfrm>
          <a:off x="1932480" y="3077817"/>
          <a:ext cx="572783" cy="572783"/>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697B9AFA-6546-4E6C-B063-142E571A4CC5}">
      <dsp:nvSpPr>
        <dsp:cNvPr id="0" name=""/>
        <dsp:cNvSpPr/>
      </dsp:nvSpPr>
      <dsp:spPr>
        <a:xfrm>
          <a:off x="1400610" y="4174288"/>
          <a:ext cx="1636523" cy="1145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0" kern="1200" dirty="0">
              <a:solidFill>
                <a:schemeClr val="bg1"/>
              </a:solidFill>
            </a:rPr>
            <a:t>Who can we partner with?</a:t>
          </a:r>
        </a:p>
      </dsp:txBody>
      <dsp:txXfrm>
        <a:off x="1400610" y="4174288"/>
        <a:ext cx="1636523" cy="1145566"/>
      </dsp:txXfrm>
    </dsp:sp>
    <dsp:sp modelId="{15C1F42F-CB46-444B-86E6-8A828552EB01}">
      <dsp:nvSpPr>
        <dsp:cNvPr id="0" name=""/>
        <dsp:cNvSpPr/>
      </dsp:nvSpPr>
      <dsp:spPr>
        <a:xfrm>
          <a:off x="3642647" y="2865069"/>
          <a:ext cx="998279" cy="99827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3C9DE92-6EF4-446A-8DF2-63380B79FCD7}">
      <dsp:nvSpPr>
        <dsp:cNvPr id="0" name=""/>
        <dsp:cNvSpPr/>
      </dsp:nvSpPr>
      <dsp:spPr>
        <a:xfrm>
          <a:off x="3855395" y="3077817"/>
          <a:ext cx="572783" cy="572783"/>
        </a:xfrm>
        <a:prstGeom prst="rect">
          <a:avLst/>
        </a:prstGeom>
        <a:blipFill>
          <a:blip xmlns:r="http://schemas.openxmlformats.org/officeDocument/2006/relationships" r:embed="rId11" cstate="hq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2F186296-3FBE-4805-B253-AF48FB50F6D2}">
      <dsp:nvSpPr>
        <dsp:cNvPr id="0" name=""/>
        <dsp:cNvSpPr/>
      </dsp:nvSpPr>
      <dsp:spPr>
        <a:xfrm>
          <a:off x="3323525" y="4174288"/>
          <a:ext cx="1636523" cy="1145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0" kern="1200" dirty="0">
              <a:solidFill>
                <a:schemeClr val="bg1"/>
              </a:solidFill>
            </a:rPr>
            <a:t>What are the existing resources on the table to pull this off?</a:t>
          </a:r>
        </a:p>
      </dsp:txBody>
      <dsp:txXfrm>
        <a:off x="3323525" y="4174288"/>
        <a:ext cx="1636523" cy="1145566"/>
      </dsp:txXfrm>
    </dsp:sp>
    <dsp:sp modelId="{897AA302-84B2-4FC0-B989-D2F2123E87E7}">
      <dsp:nvSpPr>
        <dsp:cNvPr id="0" name=""/>
        <dsp:cNvSpPr/>
      </dsp:nvSpPr>
      <dsp:spPr>
        <a:xfrm>
          <a:off x="5565562" y="2865069"/>
          <a:ext cx="998279" cy="99827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95271FA-B6FD-4041-A237-F97568FD7BFC}">
      <dsp:nvSpPr>
        <dsp:cNvPr id="0" name=""/>
        <dsp:cNvSpPr/>
      </dsp:nvSpPr>
      <dsp:spPr>
        <a:xfrm>
          <a:off x="5778310" y="3077817"/>
          <a:ext cx="572783" cy="572783"/>
        </a:xfrm>
        <a:prstGeom prst="rect">
          <a:avLst/>
        </a:prstGeom>
        <a:blipFill>
          <a:blip xmlns:r="http://schemas.openxmlformats.org/officeDocument/2006/relationships"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0B8693A8-E7B1-4F1E-86AE-AE8E53106EF6}">
      <dsp:nvSpPr>
        <dsp:cNvPr id="0" name=""/>
        <dsp:cNvSpPr/>
      </dsp:nvSpPr>
      <dsp:spPr>
        <a:xfrm>
          <a:off x="5246440" y="4174288"/>
          <a:ext cx="1636523" cy="1145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90000"/>
            </a:lnSpc>
            <a:spcBef>
              <a:spcPct val="0"/>
            </a:spcBef>
            <a:spcAft>
              <a:spcPct val="35000"/>
            </a:spcAft>
            <a:buNone/>
            <a:defRPr cap="all"/>
          </a:pPr>
          <a:r>
            <a:rPr lang="en-US" sz="1800" b="0" kern="1200" dirty="0">
              <a:solidFill>
                <a:schemeClr val="bg1"/>
              </a:solidFill>
            </a:rPr>
            <a:t>What is the call to action?</a:t>
          </a:r>
        </a:p>
      </dsp:txBody>
      <dsp:txXfrm>
        <a:off x="5246440" y="4174288"/>
        <a:ext cx="1636523" cy="114556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A9368D-5307-4868-A176-97E14BC5EEE8}" type="datetimeFigureOut">
              <a:rPr lang="en-US" smtClean="0"/>
              <a:t>8/20/2019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85AD7C-402D-40D8-B8AE-5004A132CB6A}" type="slidenum">
              <a:rPr lang="en-US" smtClean="0"/>
              <a:t>‹#›</a:t>
            </a:fld>
            <a:endParaRPr lang="en-US"/>
          </a:p>
        </p:txBody>
      </p:sp>
    </p:spTree>
    <p:extLst>
      <p:ext uri="{BB962C8B-B14F-4D97-AF65-F5344CB8AC3E}">
        <p14:creationId xmlns:p14="http://schemas.microsoft.com/office/powerpoint/2010/main" val="33775819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1</a:t>
            </a:fld>
            <a:endParaRPr lang="en-US"/>
          </a:p>
        </p:txBody>
      </p:sp>
    </p:spTree>
    <p:extLst>
      <p:ext uri="{BB962C8B-B14F-4D97-AF65-F5344CB8AC3E}">
        <p14:creationId xmlns:p14="http://schemas.microsoft.com/office/powerpoint/2010/main" val="2802795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recognize that fear is real and it impacts some communities more than others. I want to emphasize I am here with the State not the bureau and as a state employee and as someone that cares about MN I want to make sure that everyone in this room has the correct information about the census. </a:t>
            </a:r>
          </a:p>
        </p:txBody>
      </p:sp>
      <p:sp>
        <p:nvSpPr>
          <p:cNvPr id="4" name="Slide Number Placeholder 3"/>
          <p:cNvSpPr>
            <a:spLocks noGrp="1"/>
          </p:cNvSpPr>
          <p:nvPr>
            <p:ph type="sldNum" sz="quarter" idx="5"/>
          </p:nvPr>
        </p:nvSpPr>
        <p:spPr/>
        <p:txBody>
          <a:bodyPr/>
          <a:lstStyle/>
          <a:p>
            <a:fld id="{D785AD7C-402D-40D8-B8AE-5004A132CB6A}" type="slidenum">
              <a:rPr lang="en-US" smtClean="0"/>
              <a:t>10</a:t>
            </a:fld>
            <a:endParaRPr lang="en-US"/>
          </a:p>
        </p:txBody>
      </p:sp>
    </p:spTree>
    <p:extLst>
      <p:ext uri="{BB962C8B-B14F-4D97-AF65-F5344CB8AC3E}">
        <p14:creationId xmlns:p14="http://schemas.microsoft.com/office/powerpoint/2010/main" val="4160120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11</a:t>
            </a:fld>
            <a:endParaRPr lang="en-US"/>
          </a:p>
        </p:txBody>
      </p:sp>
    </p:spTree>
    <p:extLst>
      <p:ext uri="{BB962C8B-B14F-4D97-AF65-F5344CB8AC3E}">
        <p14:creationId xmlns:p14="http://schemas.microsoft.com/office/powerpoint/2010/main" val="8443498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Language Guides: Help respondents complete the 2020 Census</a:t>
            </a:r>
          </a:p>
          <a:p>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13</a:t>
            </a:fld>
            <a:endParaRPr lang="en-US"/>
          </a:p>
        </p:txBody>
      </p:sp>
    </p:spTree>
    <p:extLst>
      <p:ext uri="{BB962C8B-B14F-4D97-AF65-F5344CB8AC3E}">
        <p14:creationId xmlns:p14="http://schemas.microsoft.com/office/powerpoint/2010/main" val="6160589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encourage everyone to fill out every Census questions, but more importantly only answer what you feel comfortable answering. </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14</a:t>
            </a:fld>
            <a:endParaRPr lang="en-US"/>
          </a:p>
        </p:txBody>
      </p:sp>
    </p:spTree>
    <p:extLst>
      <p:ext uri="{BB962C8B-B14F-4D97-AF65-F5344CB8AC3E}">
        <p14:creationId xmlns:p14="http://schemas.microsoft.com/office/powerpoint/2010/main" val="479326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0063"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729246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20725" y="1163638"/>
            <a:ext cx="5580063" cy="31400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NeueHaasGroteskText Std" panose="020B05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NeueHaasGroteskText Std" panose="020B0504020202020204" pitchFamily="34" charset="0"/>
              <a:ea typeface="+mn-ea"/>
              <a:cs typeface="+mn-cs"/>
            </a:endParaRPr>
          </a:p>
        </p:txBody>
      </p:sp>
    </p:spTree>
    <p:extLst>
      <p:ext uri="{BB962C8B-B14F-4D97-AF65-F5344CB8AC3E}">
        <p14:creationId xmlns:p14="http://schemas.microsoft.com/office/powerpoint/2010/main" val="1641365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Title 13 under Federally law mandates that census data remain confidential. It is against the law for any employee to disclose identifying information. Include a blurb that this information can not be shared with a landlord.  </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21</a:t>
            </a:fld>
            <a:endParaRPr lang="en-US"/>
          </a:p>
        </p:txBody>
      </p:sp>
    </p:spTree>
    <p:extLst>
      <p:ext uri="{BB962C8B-B14F-4D97-AF65-F5344CB8AC3E}">
        <p14:creationId xmlns:p14="http://schemas.microsoft.com/office/powerpoint/2010/main" val="456172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id badge will include the enumerators: full name, photograph, dept of commerce watermark, and an expiration date. Also, have an official census bureau logo and official letterhead and work will only occur between 9am and 9pm. </a:t>
            </a:r>
          </a:p>
        </p:txBody>
      </p:sp>
      <p:sp>
        <p:nvSpPr>
          <p:cNvPr id="4" name="Slide Number Placeholder 3"/>
          <p:cNvSpPr>
            <a:spLocks noGrp="1"/>
          </p:cNvSpPr>
          <p:nvPr>
            <p:ph type="sldNum" sz="quarter" idx="5"/>
          </p:nvPr>
        </p:nvSpPr>
        <p:spPr/>
        <p:txBody>
          <a:bodyPr/>
          <a:lstStyle/>
          <a:p>
            <a:fld id="{D785AD7C-402D-40D8-B8AE-5004A132CB6A}" type="slidenum">
              <a:rPr lang="en-US" smtClean="0"/>
              <a:t>22</a:t>
            </a:fld>
            <a:endParaRPr lang="en-US"/>
          </a:p>
        </p:txBody>
      </p:sp>
    </p:spTree>
    <p:extLst>
      <p:ext uri="{BB962C8B-B14F-4D97-AF65-F5344CB8AC3E}">
        <p14:creationId xmlns:p14="http://schemas.microsoft.com/office/powerpoint/2010/main" val="298538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23</a:t>
            </a:fld>
            <a:endParaRPr lang="en-US"/>
          </a:p>
        </p:txBody>
      </p:sp>
    </p:spTree>
    <p:extLst>
      <p:ext uri="{BB962C8B-B14F-4D97-AF65-F5344CB8AC3E}">
        <p14:creationId xmlns:p14="http://schemas.microsoft.com/office/powerpoint/2010/main" val="251805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how long your data is protected, story about seeing who live in my house. Ask audience if they know when 72 years from 2020 will be </a:t>
            </a:r>
          </a:p>
        </p:txBody>
      </p:sp>
      <p:sp>
        <p:nvSpPr>
          <p:cNvPr id="4" name="Slide Number Placeholder 3"/>
          <p:cNvSpPr>
            <a:spLocks noGrp="1"/>
          </p:cNvSpPr>
          <p:nvPr>
            <p:ph type="sldNum" sz="quarter" idx="5"/>
          </p:nvPr>
        </p:nvSpPr>
        <p:spPr/>
        <p:txBody>
          <a:bodyPr/>
          <a:lstStyle/>
          <a:p>
            <a:fld id="{D785AD7C-402D-40D8-B8AE-5004A132CB6A}" type="slidenum">
              <a:rPr lang="en-US" smtClean="0"/>
              <a:t>24</a:t>
            </a:fld>
            <a:endParaRPr lang="en-US"/>
          </a:p>
        </p:txBody>
      </p:sp>
    </p:spTree>
    <p:extLst>
      <p:ext uri="{BB962C8B-B14F-4D97-AF65-F5344CB8AC3E}">
        <p14:creationId xmlns:p14="http://schemas.microsoft.com/office/powerpoint/2010/main" val="8184161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Review agenda, cognizant of time </a:t>
            </a:r>
          </a:p>
          <a:p>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2</a:t>
            </a:fld>
            <a:endParaRPr lang="en-US"/>
          </a:p>
        </p:txBody>
      </p:sp>
    </p:spTree>
    <p:extLst>
      <p:ext uri="{BB962C8B-B14F-4D97-AF65-F5344CB8AC3E}">
        <p14:creationId xmlns:p14="http://schemas.microsoft.com/office/powerpoint/2010/main" val="33119640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25</a:t>
            </a:fld>
            <a:endParaRPr lang="en-US"/>
          </a:p>
        </p:txBody>
      </p:sp>
    </p:spTree>
    <p:extLst>
      <p:ext uri="{BB962C8B-B14F-4D97-AF65-F5344CB8AC3E}">
        <p14:creationId xmlns:p14="http://schemas.microsoft.com/office/powerpoint/2010/main" val="433598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are all groups who are likely to be missed, you can fall in multiple categories. Full list on the website. Make a note that some of these numbers might seem low which is why it is essential that we have a complete count.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785AD7C-402D-40D8-B8AE-5004A132CB6A}" type="slidenum">
              <a:rPr lang="en-US" smtClean="0"/>
              <a:t>27</a:t>
            </a:fld>
            <a:endParaRPr lang="en-US"/>
          </a:p>
        </p:txBody>
      </p:sp>
    </p:spTree>
    <p:extLst>
      <p:ext uri="{BB962C8B-B14F-4D97-AF65-F5344CB8AC3E}">
        <p14:creationId xmlns:p14="http://schemas.microsoft.com/office/powerpoint/2010/main" val="4120294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Misallocated funds example: Circle Pines with money for their road</a:t>
            </a:r>
          </a:p>
          <a:p>
            <a:endParaRPr lang="en-US" dirty="0"/>
          </a:p>
          <a:p>
            <a:r>
              <a:rPr lang="en-US" dirty="0"/>
              <a:t>Decreased Representation: Kept a seat by just over 8000 in the house. North Minneapolis lost a city council seat following the 2010 census redistricting (used to have 3 members and decreased to 2 members have 2012)</a:t>
            </a:r>
          </a:p>
          <a:p>
            <a:endParaRPr lang="en-US" dirty="0"/>
          </a:p>
          <a:p>
            <a:r>
              <a:rPr lang="en-US" dirty="0"/>
              <a:t>Resources/</a:t>
            </a:r>
            <a:r>
              <a:rPr lang="en-US" dirty="0" err="1"/>
              <a:t>Bussiness</a:t>
            </a:r>
            <a:r>
              <a:rPr lang="en-US" dirty="0"/>
              <a:t>: Food deserts and Aldi. Target locating stores throughout the state – know where to sell stuff etc. </a:t>
            </a:r>
          </a:p>
          <a:p>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29</a:t>
            </a:fld>
            <a:endParaRPr lang="en-US"/>
          </a:p>
        </p:txBody>
      </p:sp>
    </p:spTree>
    <p:extLst>
      <p:ext uri="{BB962C8B-B14F-4D97-AF65-F5344CB8AC3E}">
        <p14:creationId xmlns:p14="http://schemas.microsoft.com/office/powerpoint/2010/main" val="9754255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map is the percent who are likely to not self respond to the census. This means they will not fill out online or paper version and will likely have a census-worker at their door. </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34</a:t>
            </a:fld>
            <a:endParaRPr lang="en-US"/>
          </a:p>
        </p:txBody>
      </p:sp>
    </p:spTree>
    <p:extLst>
      <p:ext uri="{BB962C8B-B14F-4D97-AF65-F5344CB8AC3E}">
        <p14:creationId xmlns:p14="http://schemas.microsoft.com/office/powerpoint/2010/main" val="2662161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this is, a census tract could be multiple </a:t>
            </a:r>
            <a:r>
              <a:rPr lang="en-US" dirty="0" err="1"/>
              <a:t>zipcodes</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35</a:t>
            </a:fld>
            <a:endParaRPr lang="en-US"/>
          </a:p>
        </p:txBody>
      </p:sp>
    </p:spTree>
    <p:extLst>
      <p:ext uri="{BB962C8B-B14F-4D97-AF65-F5344CB8AC3E}">
        <p14:creationId xmlns:p14="http://schemas.microsoft.com/office/powerpoint/2010/main" val="2022850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explain map and why we need to ensure that these communities are counted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University of Minnesota in census tract 1049…one of the groups likely to be missed. </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36</a:t>
            </a:fld>
            <a:endParaRPr lang="en-US"/>
          </a:p>
        </p:txBody>
      </p:sp>
    </p:spTree>
    <p:extLst>
      <p:ext uri="{BB962C8B-B14F-4D97-AF65-F5344CB8AC3E}">
        <p14:creationId xmlns:p14="http://schemas.microsoft.com/office/powerpoint/2010/main" val="3499719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think it is important to think about our own why? Why do you care? Our passion for this work will permeate into the communities but we need to know the why behind our passion. </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38</a:t>
            </a:fld>
            <a:endParaRPr lang="en-US"/>
          </a:p>
        </p:txBody>
      </p:sp>
    </p:spTree>
    <p:extLst>
      <p:ext uri="{BB962C8B-B14F-4D97-AF65-F5344CB8AC3E}">
        <p14:creationId xmlns:p14="http://schemas.microsoft.com/office/powerpoint/2010/main" val="33157383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Partnerships are essential. This is a 4 person team at the state and we need a multifaceted approach. Explain this is the statewide CCC map.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Name specific CCC for instance this is thief river falls ccc and the map will show the contact name </a:t>
            </a:r>
            <a:r>
              <a:rPr lang="en-US" sz="1200" kern="1200" dirty="0" err="1">
                <a:solidFill>
                  <a:schemeClr val="tx1"/>
                </a:solidFill>
                <a:effectLst/>
                <a:latin typeface="+mn-lt"/>
                <a:ea typeface="+mn-ea"/>
                <a:cs typeface="+mn-cs"/>
              </a:rPr>
              <a:t>etc</a:t>
            </a:r>
            <a:r>
              <a:rPr lang="en-US" sz="1200" kern="1200" dirty="0">
                <a:solidFill>
                  <a:schemeClr val="tx1"/>
                </a:solidFill>
                <a:effectLst/>
                <a:latin typeface="+mn-lt"/>
                <a:ea typeface="+mn-ea"/>
                <a:cs typeface="+mn-cs"/>
              </a:rPr>
              <a:t> for this ccc</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5AD7C-402D-40D8-B8AE-5004A132C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357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Tools to prevent an undercount.  I will review each tool.  The tools are a menu of options to prevent an undercount but think about what will work in your own community. This is . *You’re an expert in conversing in your community. </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41</a:t>
            </a:fld>
            <a:endParaRPr lang="en-US"/>
          </a:p>
        </p:txBody>
      </p:sp>
    </p:spTree>
    <p:extLst>
      <p:ext uri="{BB962C8B-B14F-4D97-AF65-F5344CB8AC3E}">
        <p14:creationId xmlns:p14="http://schemas.microsoft.com/office/powerpoint/2010/main" val="3978199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Remember you know your community so pick and choose what works for you! We are a member of multiple communities (example: personal)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42</a:t>
            </a:fld>
            <a:endParaRPr lang="en-US"/>
          </a:p>
        </p:txBody>
      </p:sp>
    </p:spTree>
    <p:extLst>
      <p:ext uri="{BB962C8B-B14F-4D97-AF65-F5344CB8AC3E}">
        <p14:creationId xmlns:p14="http://schemas.microsoft.com/office/powerpoint/2010/main" val="452427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Wondering who I am </a:t>
            </a:r>
          </a:p>
          <a:p>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3</a:t>
            </a:fld>
            <a:endParaRPr lang="en-US"/>
          </a:p>
        </p:txBody>
      </p:sp>
    </p:spTree>
    <p:extLst>
      <p:ext uri="{BB962C8B-B14F-4D97-AF65-F5344CB8AC3E}">
        <p14:creationId xmlns:p14="http://schemas.microsoft.com/office/powerpoint/2010/main" val="936137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C2BC: collect digital information about people you have talked to about the census and send back with a reminder message and out intent is to make this easy for you to do this outreach. Tools to collect information from your students and take phone numbers and emails to remind about census. </a:t>
            </a:r>
            <a:r>
              <a:rPr lang="en-US" dirty="0"/>
              <a:t>Explain where we have this tool effective as an office.</a:t>
            </a:r>
          </a:p>
          <a:p>
            <a:endParaRPr lang="en-US" b="0" dirty="0"/>
          </a:p>
        </p:txBody>
      </p:sp>
      <p:sp>
        <p:nvSpPr>
          <p:cNvPr id="4" name="Slide Number Placeholder 3"/>
          <p:cNvSpPr>
            <a:spLocks noGrp="1"/>
          </p:cNvSpPr>
          <p:nvPr>
            <p:ph type="sldNum" sz="quarter" idx="5"/>
          </p:nvPr>
        </p:nvSpPr>
        <p:spPr/>
        <p:txBody>
          <a:bodyPr/>
          <a:lstStyle/>
          <a:p>
            <a:fld id="{D785AD7C-402D-40D8-B8AE-5004A132CB6A}" type="slidenum">
              <a:rPr lang="en-US" smtClean="0"/>
              <a:t>43</a:t>
            </a:fld>
            <a:endParaRPr lang="en-US"/>
          </a:p>
        </p:txBody>
      </p:sp>
    </p:spTree>
    <p:extLst>
      <p:ext uri="{BB962C8B-B14F-4D97-AF65-F5344CB8AC3E}">
        <p14:creationId xmlns:p14="http://schemas.microsoft.com/office/powerpoint/2010/main" val="1806771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blurb at the end about data privacy </a:t>
            </a:r>
          </a:p>
        </p:txBody>
      </p:sp>
      <p:sp>
        <p:nvSpPr>
          <p:cNvPr id="4" name="Slide Number Placeholder 3"/>
          <p:cNvSpPr>
            <a:spLocks noGrp="1"/>
          </p:cNvSpPr>
          <p:nvPr>
            <p:ph type="sldNum" sz="quarter" idx="5"/>
          </p:nvPr>
        </p:nvSpPr>
        <p:spPr/>
        <p:txBody>
          <a:bodyPr/>
          <a:lstStyle/>
          <a:p>
            <a:fld id="{D785AD7C-402D-40D8-B8AE-5004A132CB6A}" type="slidenum">
              <a:rPr lang="en-US" smtClean="0"/>
              <a:t>44</a:t>
            </a:fld>
            <a:endParaRPr lang="en-US"/>
          </a:p>
        </p:txBody>
      </p:sp>
    </p:spTree>
    <p:extLst>
      <p:ext uri="{BB962C8B-B14F-4D97-AF65-F5344CB8AC3E}">
        <p14:creationId xmlns:p14="http://schemas.microsoft.com/office/powerpoint/2010/main" val="3035063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Anything not answered will be covered by a volunteer within 24 hours and talk about the language features </a:t>
            </a:r>
          </a:p>
          <a:p>
            <a:endParaRPr lang="en-US" dirty="0"/>
          </a:p>
          <a:p>
            <a:r>
              <a:rPr lang="en-US" dirty="0"/>
              <a:t>Demo question about college students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5AD7C-402D-40D8-B8AE-5004A132C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5403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Video is coming in October, we are starting the process of filming this video. The language specific videos for Census 1010 and 102 will be ready this fall and the animated confidentiality/citizenship video will be ready in January. </a:t>
            </a:r>
          </a:p>
        </p:txBody>
      </p:sp>
      <p:sp>
        <p:nvSpPr>
          <p:cNvPr id="4" name="Slide Number Placeholder 3"/>
          <p:cNvSpPr>
            <a:spLocks noGrp="1"/>
          </p:cNvSpPr>
          <p:nvPr>
            <p:ph type="sldNum" sz="quarter" idx="5"/>
          </p:nvPr>
        </p:nvSpPr>
        <p:spPr/>
        <p:txBody>
          <a:bodyPr/>
          <a:lstStyle/>
          <a:p>
            <a:fld id="{D785AD7C-402D-40D8-B8AE-5004A132CB6A}" type="slidenum">
              <a:rPr lang="en-US" smtClean="0"/>
              <a:t>46</a:t>
            </a:fld>
            <a:endParaRPr lang="en-US"/>
          </a:p>
        </p:txBody>
      </p:sp>
    </p:spTree>
    <p:extLst>
      <p:ext uri="{BB962C8B-B14F-4D97-AF65-F5344CB8AC3E}">
        <p14:creationId xmlns:p14="http://schemas.microsoft.com/office/powerpoint/2010/main" val="14702063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5AD7C-402D-40D8-B8AE-5004A132C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57314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that partners can place in their newsletter so they can receive regular content from us on different topics like jobs with the bureau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5AD7C-402D-40D8-B8AE-5004A132C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8705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 that partners can place in their newsletter so they can receive regular content from us on different topics like jobs with the bureau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5AD7C-402D-40D8-B8AE-5004A132C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4678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of the goals for connecting with this account would be expanding the reach of a partner’s work and keeping up to date on new materials/being reminded of old materials. We do want to grow our audience on these so we can directly remind people about the big day.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 the census bureau frames and table of tweets or they can use what we will create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5AD7C-402D-40D8-B8AE-5004A132C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2561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a census response table first and we will work to what you need for tabling. Tabling for activities that have in late spring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5AD7C-402D-40D8-B8AE-5004A132C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8845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a census response table first and we will work to what you need for tabling. Tabling for activities that have in late spring </a:t>
            </a:r>
          </a:p>
        </p:txBody>
      </p:sp>
      <p:sp>
        <p:nvSpPr>
          <p:cNvPr id="4" name="Slide Number Placeholder 3"/>
          <p:cNvSpPr>
            <a:spLocks noGrp="1"/>
          </p:cNvSpPr>
          <p:nvPr>
            <p:ph type="sldNum" sz="quarter" idx="5"/>
          </p:nvPr>
        </p:nvSpPr>
        <p:spPr/>
        <p:txBody>
          <a:bodyPr/>
          <a:lstStyle/>
          <a:p>
            <a:fld id="{D785AD7C-402D-40D8-B8AE-5004A132CB6A}" type="slidenum">
              <a:rPr lang="en-US" smtClean="0"/>
              <a:t>52</a:t>
            </a:fld>
            <a:endParaRPr lang="en-US"/>
          </a:p>
        </p:txBody>
      </p:sp>
    </p:spTree>
    <p:extLst>
      <p:ext uri="{BB962C8B-B14F-4D97-AF65-F5344CB8AC3E}">
        <p14:creationId xmlns:p14="http://schemas.microsoft.com/office/powerpoint/2010/main" val="1948845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Hail from NC, BBQ to hotdish. MN last frontier</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4</a:t>
            </a:fld>
            <a:endParaRPr lang="en-US"/>
          </a:p>
        </p:txBody>
      </p:sp>
    </p:spTree>
    <p:extLst>
      <p:ext uri="{BB962C8B-B14F-4D97-AF65-F5344CB8AC3E}">
        <p14:creationId xmlns:p14="http://schemas.microsoft.com/office/powerpoint/2010/main" val="20165956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 grant, then you can use your money to buy this stuff.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5AD7C-402D-40D8-B8AE-5004A132C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07171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best person to about the census in your community is you! </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54</a:t>
            </a:fld>
            <a:endParaRPr lang="en-US"/>
          </a:p>
        </p:txBody>
      </p:sp>
    </p:spTree>
    <p:extLst>
      <p:ext uri="{BB962C8B-B14F-4D97-AF65-F5344CB8AC3E}">
        <p14:creationId xmlns:p14="http://schemas.microsoft.com/office/powerpoint/2010/main" val="34667967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55</a:t>
            </a:fld>
            <a:endParaRPr lang="en-US"/>
          </a:p>
        </p:txBody>
      </p:sp>
    </p:spTree>
    <p:extLst>
      <p:ext uri="{BB962C8B-B14F-4D97-AF65-F5344CB8AC3E}">
        <p14:creationId xmlns:p14="http://schemas.microsoft.com/office/powerpoint/2010/main" val="29292895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56</a:t>
            </a:fld>
            <a:endParaRPr lang="en-US"/>
          </a:p>
        </p:txBody>
      </p:sp>
    </p:spTree>
    <p:extLst>
      <p:ext uri="{BB962C8B-B14F-4D97-AF65-F5344CB8AC3E}">
        <p14:creationId xmlns:p14="http://schemas.microsoft.com/office/powerpoint/2010/main" val="3709474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Interaction portion. After seeing these tools what are way that you can conduct census outreach in your own community. Talk at table and right 3-4 (or more) ways and we will report back to the group. If hiding the remaining slides, mention that in future trainings there will be a design thinking portion.  </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57</a:t>
            </a:fld>
            <a:endParaRPr lang="en-US"/>
          </a:p>
        </p:txBody>
      </p:sp>
    </p:spTree>
    <p:extLst>
      <p:ext uri="{BB962C8B-B14F-4D97-AF65-F5344CB8AC3E}">
        <p14:creationId xmlns:p14="http://schemas.microsoft.com/office/powerpoint/2010/main" val="1634148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COME back and remember not meant to know everything. Personal canvassing story. </a:t>
            </a:r>
          </a:p>
          <a:p>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58</a:t>
            </a:fld>
            <a:endParaRPr lang="en-US"/>
          </a:p>
        </p:txBody>
      </p:sp>
    </p:spTree>
    <p:extLst>
      <p:ext uri="{BB962C8B-B14F-4D97-AF65-F5344CB8AC3E}">
        <p14:creationId xmlns:p14="http://schemas.microsoft.com/office/powerpoint/2010/main" val="2196409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anyone remember how long your census data is protected? Does anyone remember the year?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85AD7C-402D-40D8-B8AE-5004A132CB6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3551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Come back to your group after seeing these ideas, remember this isn’t a one size fits all approach but each group or table as a different scenario. Thinking of the tools and your knowledge of the census how would communicate with this community member. Be prepared to pitch your idea and keep these questions in mind. </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60</a:t>
            </a:fld>
            <a:endParaRPr lang="en-US"/>
          </a:p>
        </p:txBody>
      </p:sp>
    </p:spTree>
    <p:extLst>
      <p:ext uri="{BB962C8B-B14F-4D97-AF65-F5344CB8AC3E}">
        <p14:creationId xmlns:p14="http://schemas.microsoft.com/office/powerpoint/2010/main" val="28202634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REPORT back</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61</a:t>
            </a:fld>
            <a:endParaRPr lang="en-US"/>
          </a:p>
        </p:txBody>
      </p:sp>
    </p:spTree>
    <p:extLst>
      <p:ext uri="{BB962C8B-B14F-4D97-AF65-F5344CB8AC3E}">
        <p14:creationId xmlns:p14="http://schemas.microsoft.com/office/powerpoint/2010/main" val="10795898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Follow up from state and contact info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Review packet: example c2bc and instructions, helpdesk overview, scenario, counting for dollars, census script for canvassing, information about jobs with the census,</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62</a:t>
            </a:fld>
            <a:endParaRPr lang="en-US"/>
          </a:p>
        </p:txBody>
      </p:sp>
    </p:spTree>
    <p:extLst>
      <p:ext uri="{BB962C8B-B14F-4D97-AF65-F5344CB8AC3E}">
        <p14:creationId xmlns:p14="http://schemas.microsoft.com/office/powerpoint/2010/main" val="282309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 do not represent everyone in this room or community but I do represent the communities that I live and work with in, therefore, I am best suited to talk about the census with my community members. Trust takes time to build and disseminating messages about the census through trusted community members is essential. It is important to think about what communities we all live and work within, this could be a faith community, neighborhood community etc. Everyone has something to give!</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5</a:t>
            </a:fld>
            <a:endParaRPr lang="en-US"/>
          </a:p>
        </p:txBody>
      </p:sp>
    </p:spTree>
    <p:extLst>
      <p:ext uri="{BB962C8B-B14F-4D97-AF65-F5344CB8AC3E}">
        <p14:creationId xmlns:p14="http://schemas.microsoft.com/office/powerpoint/2010/main" val="1363315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Remaining questions from the group</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63</a:t>
            </a:fld>
            <a:endParaRPr lang="en-US"/>
          </a:p>
        </p:txBody>
      </p:sp>
    </p:spTree>
    <p:extLst>
      <p:ext uri="{BB962C8B-B14F-4D97-AF65-F5344CB8AC3E}">
        <p14:creationId xmlns:p14="http://schemas.microsoft.com/office/powerpoint/2010/main" val="3041542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do not represent that Minnesotan that can drive in the snow…</a:t>
            </a:r>
          </a:p>
        </p:txBody>
      </p:sp>
      <p:sp>
        <p:nvSpPr>
          <p:cNvPr id="4" name="Slide Number Placeholder 3"/>
          <p:cNvSpPr>
            <a:spLocks noGrp="1"/>
          </p:cNvSpPr>
          <p:nvPr>
            <p:ph type="sldNum" sz="quarter" idx="5"/>
          </p:nvPr>
        </p:nvSpPr>
        <p:spPr/>
        <p:txBody>
          <a:bodyPr/>
          <a:lstStyle/>
          <a:p>
            <a:fld id="{D785AD7C-402D-40D8-B8AE-5004A132CB6A}" type="slidenum">
              <a:rPr lang="en-US" smtClean="0"/>
              <a:t>6</a:t>
            </a:fld>
            <a:endParaRPr lang="en-US"/>
          </a:p>
        </p:txBody>
      </p:sp>
    </p:spTree>
    <p:extLst>
      <p:ext uri="{BB962C8B-B14F-4D97-AF65-F5344CB8AC3E}">
        <p14:creationId xmlns:p14="http://schemas.microsoft.com/office/powerpoint/2010/main" val="334982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of you may be census experts, while this may be new for other individuals. Regardless it will be a quick and helpful review.</a:t>
            </a:r>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7</a:t>
            </a:fld>
            <a:endParaRPr lang="en-US"/>
          </a:p>
        </p:txBody>
      </p:sp>
    </p:spTree>
    <p:extLst>
      <p:ext uri="{BB962C8B-B14F-4D97-AF65-F5344CB8AC3E}">
        <p14:creationId xmlns:p14="http://schemas.microsoft.com/office/powerpoint/2010/main" val="1883740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1790: First census was taken. Constitutionally mandated</a:t>
            </a:r>
          </a:p>
          <a:p>
            <a:r>
              <a:rPr lang="en-US" sz="1200" kern="1200" dirty="0">
                <a:solidFill>
                  <a:schemeClr val="tx1"/>
                </a:solidFill>
                <a:effectLst/>
                <a:latin typeface="+mn-lt"/>
                <a:ea typeface="+mn-ea"/>
                <a:cs typeface="+mn-cs"/>
              </a:rPr>
              <a:t>1849: The first census conducted in MN and does anyone know when MN became at state? In 1858 state was granted to MN</a:t>
            </a:r>
          </a:p>
          <a:p>
            <a:r>
              <a:rPr lang="en-US" sz="1200" kern="1200" dirty="0">
                <a:solidFill>
                  <a:schemeClr val="tx1"/>
                </a:solidFill>
                <a:effectLst/>
                <a:latin typeface="+mn-lt"/>
                <a:ea typeface="+mn-ea"/>
                <a:cs typeface="+mn-cs"/>
              </a:rPr>
              <a:t>2010: First short-form census since 1940. Long form replaced by the ACS.</a:t>
            </a:r>
          </a:p>
          <a:p>
            <a:r>
              <a:rPr lang="en-US" sz="1200" kern="1200" dirty="0">
                <a:solidFill>
                  <a:schemeClr val="tx1"/>
                </a:solidFill>
                <a:effectLst/>
                <a:latin typeface="+mn-lt"/>
                <a:ea typeface="+mn-ea"/>
                <a:cs typeface="+mn-cs"/>
              </a:rPr>
              <a:t>2020: First digital census </a:t>
            </a:r>
          </a:p>
          <a:p>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8</a:t>
            </a:fld>
            <a:endParaRPr lang="en-US"/>
          </a:p>
        </p:txBody>
      </p:sp>
    </p:spTree>
    <p:extLst>
      <p:ext uri="{BB962C8B-B14F-4D97-AF65-F5344CB8AC3E}">
        <p14:creationId xmlns:p14="http://schemas.microsoft.com/office/powerpoint/2010/main" val="300227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-March 12-20: Invitation to respond online to the 2020 Census is distributed to public. </a:t>
            </a:r>
            <a:r>
              <a:rPr lang="en-US" sz="1200" b="1" kern="1200" dirty="0">
                <a:solidFill>
                  <a:schemeClr val="tx1"/>
                </a:solidFill>
                <a:effectLst/>
                <a:latin typeface="+mn-lt"/>
                <a:ea typeface="+mn-ea"/>
                <a:cs typeface="+mn-cs"/>
              </a:rPr>
              <a:t>80%</a:t>
            </a:r>
            <a:r>
              <a:rPr lang="en-US" sz="1200" kern="1200" dirty="0">
                <a:solidFill>
                  <a:schemeClr val="tx1"/>
                </a:solidFill>
                <a:effectLst/>
                <a:latin typeface="+mn-lt"/>
                <a:ea typeface="+mn-ea"/>
                <a:cs typeface="+mn-cs"/>
              </a:rPr>
              <a:t> of households will receive an invitation to respond via the internet the remainder of households will receive a physical census form. The Bureau estimated </a:t>
            </a:r>
            <a:r>
              <a:rPr lang="en-US" sz="1200" b="1" kern="12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 will respond online. </a:t>
            </a:r>
          </a:p>
          <a:p>
            <a:r>
              <a:rPr lang="en-US" sz="1200" kern="1200" dirty="0">
                <a:solidFill>
                  <a:schemeClr val="tx1"/>
                </a:solidFill>
                <a:effectLst/>
                <a:latin typeface="+mn-lt"/>
                <a:ea typeface="+mn-ea"/>
                <a:cs typeface="+mn-cs"/>
              </a:rPr>
              <a:t>-March 26-April 3: If you have </a:t>
            </a:r>
            <a:r>
              <a:rPr lang="en-US" sz="1200" b="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responded. A reminder postcard is sent to all households. </a:t>
            </a:r>
          </a:p>
          <a:p>
            <a:r>
              <a:rPr lang="en-US" sz="1200" kern="1200" dirty="0">
                <a:solidFill>
                  <a:schemeClr val="tx1"/>
                </a:solidFill>
                <a:effectLst/>
                <a:latin typeface="+mn-lt"/>
                <a:ea typeface="+mn-ea"/>
                <a:cs typeface="+mn-cs"/>
              </a:rPr>
              <a:t>-APRIL 1: Census Day. Invited to participate online, mail, or phone. </a:t>
            </a:r>
          </a:p>
          <a:p>
            <a:r>
              <a:rPr lang="en-US" sz="1200" kern="1200" dirty="0">
                <a:solidFill>
                  <a:schemeClr val="tx1"/>
                </a:solidFill>
                <a:effectLst/>
                <a:latin typeface="+mn-lt"/>
                <a:ea typeface="+mn-ea"/>
                <a:cs typeface="+mn-cs"/>
              </a:rPr>
              <a:t>-April 8 – April 16: IF you have </a:t>
            </a:r>
            <a:r>
              <a:rPr lang="en-US" sz="1200" b="1" kern="1200" dirty="0">
                <a:solidFill>
                  <a:schemeClr val="tx1"/>
                </a:solidFill>
                <a:effectLst/>
                <a:latin typeface="+mn-lt"/>
                <a:ea typeface="+mn-ea"/>
                <a:cs typeface="+mn-cs"/>
              </a:rPr>
              <a:t>NOT responded a 2</a:t>
            </a:r>
            <a:r>
              <a:rPr lang="en-US" sz="1200" b="1" kern="1200" baseline="30000" dirty="0">
                <a:solidFill>
                  <a:schemeClr val="tx1"/>
                </a:solidFill>
                <a:effectLst/>
                <a:latin typeface="+mn-lt"/>
                <a:ea typeface="+mn-ea"/>
                <a:cs typeface="+mn-cs"/>
              </a:rPr>
              <a:t>nd</a:t>
            </a:r>
            <a:r>
              <a:rPr lang="en-US" sz="1200" b="1" kern="1200" dirty="0">
                <a:solidFill>
                  <a:schemeClr val="tx1"/>
                </a:solidFill>
                <a:effectLst/>
                <a:latin typeface="+mn-lt"/>
                <a:ea typeface="+mn-ea"/>
                <a:cs typeface="+mn-cs"/>
              </a:rPr>
              <a:t> reminder</a:t>
            </a:r>
            <a:r>
              <a:rPr lang="en-US" sz="1200" kern="1200" dirty="0">
                <a:solidFill>
                  <a:schemeClr val="tx1"/>
                </a:solidFill>
                <a:effectLst/>
                <a:latin typeface="+mn-lt"/>
                <a:ea typeface="+mn-ea"/>
                <a:cs typeface="+mn-cs"/>
              </a:rPr>
              <a:t> and paper questionnaire is sent to all households. </a:t>
            </a:r>
          </a:p>
          <a:p>
            <a:r>
              <a:rPr lang="en-US" sz="1200" kern="1200" dirty="0">
                <a:solidFill>
                  <a:schemeClr val="tx1"/>
                </a:solidFill>
                <a:effectLst/>
                <a:latin typeface="+mn-lt"/>
                <a:ea typeface="+mn-ea"/>
                <a:cs typeface="+mn-cs"/>
              </a:rPr>
              <a:t>-April 20 – April 27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NOT responded. Final reminder is sent. This is final reminder before census bureau follows-up in person. </a:t>
            </a:r>
          </a:p>
          <a:p>
            <a:r>
              <a:rPr lang="en-US" sz="1200" kern="1200" dirty="0">
                <a:solidFill>
                  <a:schemeClr val="tx1"/>
                </a:solidFill>
                <a:effectLst/>
                <a:latin typeface="+mn-lt"/>
                <a:ea typeface="+mn-ea"/>
                <a:cs typeface="+mn-cs"/>
              </a:rPr>
              <a:t>-April 28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 Labor Day: End of April through end of august. Census taker go door-to-door collecting info. </a:t>
            </a:r>
          </a:p>
          <a:p>
            <a:endParaRPr lang="en-US" dirty="0"/>
          </a:p>
        </p:txBody>
      </p:sp>
      <p:sp>
        <p:nvSpPr>
          <p:cNvPr id="4" name="Slide Number Placeholder 3"/>
          <p:cNvSpPr>
            <a:spLocks noGrp="1"/>
          </p:cNvSpPr>
          <p:nvPr>
            <p:ph type="sldNum" sz="quarter" idx="5"/>
          </p:nvPr>
        </p:nvSpPr>
        <p:spPr/>
        <p:txBody>
          <a:bodyPr/>
          <a:lstStyle/>
          <a:p>
            <a:fld id="{D785AD7C-402D-40D8-B8AE-5004A132CB6A}" type="slidenum">
              <a:rPr lang="en-US" smtClean="0"/>
              <a:t>9</a:t>
            </a:fld>
            <a:endParaRPr lang="en-US"/>
          </a:p>
        </p:txBody>
      </p:sp>
    </p:spTree>
    <p:extLst>
      <p:ext uri="{BB962C8B-B14F-4D97-AF65-F5344CB8AC3E}">
        <p14:creationId xmlns:p14="http://schemas.microsoft.com/office/powerpoint/2010/main" val="2386938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06358-699B-4361-934E-73DE93D7B6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19A8660-1C5C-4A5F-9402-AD9EC32ACB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8C08340-A8BF-4E84-B3FB-A8A34251106D}"/>
              </a:ext>
            </a:extLst>
          </p:cNvPr>
          <p:cNvSpPr>
            <a:spLocks noGrp="1"/>
          </p:cNvSpPr>
          <p:nvPr>
            <p:ph type="dt" sz="half" idx="10"/>
          </p:nvPr>
        </p:nvSpPr>
        <p:spPr/>
        <p:txBody>
          <a:bodyPr/>
          <a:lstStyle/>
          <a:p>
            <a:fld id="{1DE2DCB2-D228-479E-869F-D278E16D1FF0}" type="datetimeFigureOut">
              <a:rPr lang="en-US" smtClean="0"/>
              <a:t>8/20/2019</a:t>
            </a:fld>
            <a:endParaRPr lang="en-US"/>
          </a:p>
        </p:txBody>
      </p:sp>
      <p:sp>
        <p:nvSpPr>
          <p:cNvPr id="5" name="Footer Placeholder 4">
            <a:extLst>
              <a:ext uri="{FF2B5EF4-FFF2-40B4-BE49-F238E27FC236}">
                <a16:creationId xmlns:a16="http://schemas.microsoft.com/office/drawing/2014/main" id="{018F89C8-B7CD-41D0-99D9-077A53C4A3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A192A0-0620-4F90-BFA9-0F94AAE048BF}"/>
              </a:ext>
            </a:extLst>
          </p:cNvPr>
          <p:cNvSpPr>
            <a:spLocks noGrp="1"/>
          </p:cNvSpPr>
          <p:nvPr>
            <p:ph type="sldNum" sz="quarter" idx="12"/>
          </p:nvPr>
        </p:nvSpPr>
        <p:spPr/>
        <p:txBody>
          <a:bodyPr/>
          <a:lstStyle/>
          <a:p>
            <a:fld id="{4731D3B8-DCF7-45EA-92F7-9E8BEB4346F9}" type="slidenum">
              <a:rPr lang="en-US" smtClean="0"/>
              <a:t>‹#›</a:t>
            </a:fld>
            <a:endParaRPr lang="en-US"/>
          </a:p>
        </p:txBody>
      </p:sp>
    </p:spTree>
    <p:extLst>
      <p:ext uri="{BB962C8B-B14F-4D97-AF65-F5344CB8AC3E}">
        <p14:creationId xmlns:p14="http://schemas.microsoft.com/office/powerpoint/2010/main" val="2729574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CFDF9-EF07-463B-A023-D434CF9B57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FA13A5-58EA-454A-A3D4-23906B932B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FE9D69-1C0B-41D5-9DE1-7D62545FBC3F}"/>
              </a:ext>
            </a:extLst>
          </p:cNvPr>
          <p:cNvSpPr>
            <a:spLocks noGrp="1"/>
          </p:cNvSpPr>
          <p:nvPr>
            <p:ph type="dt" sz="half" idx="10"/>
          </p:nvPr>
        </p:nvSpPr>
        <p:spPr/>
        <p:txBody>
          <a:bodyPr/>
          <a:lstStyle/>
          <a:p>
            <a:fld id="{1DE2DCB2-D228-479E-869F-D278E16D1FF0}" type="datetimeFigureOut">
              <a:rPr lang="en-US" smtClean="0"/>
              <a:t>8/20/2019</a:t>
            </a:fld>
            <a:endParaRPr lang="en-US"/>
          </a:p>
        </p:txBody>
      </p:sp>
      <p:sp>
        <p:nvSpPr>
          <p:cNvPr id="5" name="Footer Placeholder 4">
            <a:extLst>
              <a:ext uri="{FF2B5EF4-FFF2-40B4-BE49-F238E27FC236}">
                <a16:creationId xmlns:a16="http://schemas.microsoft.com/office/drawing/2014/main" id="{D62F9945-C2FE-4A79-9000-5ACFF01C7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2502F3-3271-4B0A-B548-2A9F69C07970}"/>
              </a:ext>
            </a:extLst>
          </p:cNvPr>
          <p:cNvSpPr>
            <a:spLocks noGrp="1"/>
          </p:cNvSpPr>
          <p:nvPr>
            <p:ph type="sldNum" sz="quarter" idx="12"/>
          </p:nvPr>
        </p:nvSpPr>
        <p:spPr/>
        <p:txBody>
          <a:bodyPr/>
          <a:lstStyle/>
          <a:p>
            <a:fld id="{4731D3B8-DCF7-45EA-92F7-9E8BEB4346F9}" type="slidenum">
              <a:rPr lang="en-US" smtClean="0"/>
              <a:t>‹#›</a:t>
            </a:fld>
            <a:endParaRPr lang="en-US"/>
          </a:p>
        </p:txBody>
      </p:sp>
    </p:spTree>
    <p:extLst>
      <p:ext uri="{BB962C8B-B14F-4D97-AF65-F5344CB8AC3E}">
        <p14:creationId xmlns:p14="http://schemas.microsoft.com/office/powerpoint/2010/main" val="21073682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1_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6"/>
            <a:ext cx="12192000" cy="1340989"/>
          </a:xfrm>
          <a:solidFill>
            <a:schemeClr val="tx1"/>
          </a:solid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466A75E6-E45B-4C5D-981E-7C8ED0C72F5D}" type="datetime1">
              <a:rPr lang="en-US" smtClean="0"/>
              <a:t>8/20/2019</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dirty="0"/>
              <a:t>Optional Tagline Goes Here | mn.gov/</a:t>
            </a:r>
            <a:r>
              <a:rPr lang="en-US" dirty="0" err="1"/>
              <a:t>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7938956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6"/>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rgbClr val="003865"/>
                </a:solidFill>
              </a:defRPr>
            </a:lvl1pPr>
          </a:lstStyle>
          <a:p>
            <a:fld id="{F8B25D9D-5365-41CD-BF43-4FFFCBF4BBDA}" type="datetime1">
              <a:rPr lang="en-US" smtClean="0"/>
              <a:pPr/>
              <a:t>8/20/2019</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dirty="0"/>
              <a:t>Optional Tagline Goes Here | mn.gov/</a:t>
            </a:r>
            <a:r>
              <a:rPr lang="en-US" dirty="0" err="1"/>
              <a:t>websiteurl</a:t>
            </a:r>
            <a:endParaRPr lang="en-US" dirty="0"/>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88115945"/>
      </p:ext>
    </p:extLst>
  </p:cSld>
  <p:clrMapOvr>
    <a:masterClrMapping/>
  </p:clrMapOvr>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endParaRPr lang="en-US"/>
          </a:p>
        </p:txBody>
      </p:sp>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6"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rgbClr val="003865"/>
                </a:solidFill>
              </a:defRPr>
            </a:lvl1pPr>
          </a:lstStyle>
          <a:p>
            <a:fld id="{8CC894EF-7DC0-4B7C-83F8-29D989AA60F6}" type="datetime1">
              <a:rPr lang="en-US" smtClean="0"/>
              <a:pPr/>
              <a:t>8/20/2019</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dirty="0"/>
              <a:t>Optional Tagline Goes Here | mn.gov/</a:t>
            </a:r>
            <a:r>
              <a:rPr lang="en-US" dirty="0" err="1"/>
              <a:t>websiteurl</a:t>
            </a:r>
            <a:endParaRPr lang="en-US" dirty="0"/>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28217519"/>
      </p:ext>
    </p:extLst>
  </p:cSld>
  <p:clrMapOvr>
    <a:masterClrMapping/>
  </p:clrMapOvr>
  <p:hf sldNum="0"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3770313" algn="l"/>
              </a:tabLst>
              <a:defRPr sz="60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6" y="0"/>
            <a:ext cx="3986213" cy="5086350"/>
          </a:xfrm>
        </p:spPr>
        <p:txBody>
          <a:bodyPr>
            <a:noAutofit/>
          </a:bodyPr>
          <a:lstStyle>
            <a:lvl1pPr marL="0" indent="0" algn="ctr">
              <a:spcBef>
                <a:spcPts val="0"/>
              </a:spcBef>
              <a:spcAft>
                <a:spcPts val="0"/>
              </a:spcAft>
              <a:buNone/>
              <a:defRPr sz="40000" i="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8/20/2019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336279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3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5"/>
            <a:ext cx="10515600" cy="1472163"/>
          </a:xfrm>
        </p:spPr>
        <p:txBody>
          <a:bodyPr>
            <a:noAutofit/>
          </a:bodyPr>
          <a:lstStyle>
            <a:lvl1pPr algn="ctr">
              <a:tabLst>
                <a:tab pos="3770313" algn="l"/>
              </a:tabLst>
              <a:defRPr sz="700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8/20/2019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Minnesota Department of Administration </a:t>
            </a:r>
            <a:r>
              <a:rPr lang="en-US" dirty="0">
                <a:solidFill>
                  <a:srgbClr val="78BE21"/>
                </a:solidFill>
              </a:rPr>
              <a:t>|</a:t>
            </a:r>
            <a:r>
              <a:rPr lang="en-US" dirty="0"/>
              <a:t> mn.gov/admin</a:t>
            </a:r>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7172" y="595567"/>
            <a:ext cx="3867920" cy="460249"/>
          </a:xfrm>
          <a:prstGeom prst="rect">
            <a:avLst/>
          </a:prstGeom>
        </p:spPr>
      </p:pic>
    </p:spTree>
    <p:extLst>
      <p:ext uri="{BB962C8B-B14F-4D97-AF65-F5344CB8AC3E}">
        <p14:creationId xmlns:p14="http://schemas.microsoft.com/office/powerpoint/2010/main" val="31715501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3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0" y="1651380"/>
            <a:ext cx="12192000" cy="1733266"/>
          </a:xfrm>
          <a:solidFill>
            <a:schemeClr val="tx1"/>
          </a:solidFill>
        </p:spPr>
        <p:txBody>
          <a:bodyPr>
            <a:noAutofit/>
          </a:bodyPr>
          <a:lstStyle>
            <a:lvl1pPr algn="ctr">
              <a:tabLst>
                <a:tab pos="3770313" algn="l"/>
              </a:tabLst>
              <a:defRPr sz="5400" baseline="0">
                <a:solidFill>
                  <a:schemeClr val="bg1"/>
                </a:solidFill>
              </a:defRPr>
            </a:lvl1pPr>
          </a:lstStyle>
          <a:p>
            <a:endParaRPr lang="en-US" dirty="0"/>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8/20/2019</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dirty="0"/>
              <a:t>Minnesota Department of Administration </a:t>
            </a:r>
            <a:r>
              <a:rPr lang="en-US" dirty="0">
                <a:solidFill>
                  <a:schemeClr val="accent1"/>
                </a:solidFill>
              </a:rPr>
              <a:t>|</a:t>
            </a:r>
            <a:r>
              <a:rPr lang="en-US" dirty="0"/>
              <a:t> mn.gov/admin</a:t>
            </a:r>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41580" y="443155"/>
            <a:ext cx="4744768" cy="794518"/>
          </a:xfrm>
          <a:prstGeom prst="rect">
            <a:avLst/>
          </a:prstGeom>
        </p:spPr>
      </p:pic>
    </p:spTree>
    <p:extLst>
      <p:ext uri="{BB962C8B-B14F-4D97-AF65-F5344CB8AC3E}">
        <p14:creationId xmlns:p14="http://schemas.microsoft.com/office/powerpoint/2010/main" val="229161217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8/20/2019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pic>
        <p:nvPicPr>
          <p:cNvPr id="19" name="Content Placeholder 4">
            <a:extLst>
              <a:ext uri="{FF2B5EF4-FFF2-40B4-BE49-F238E27FC236}">
                <a16:creationId xmlns:a16="http://schemas.microsoft.com/office/drawing/2014/main" id="{5DF25FA1-E7A0-4E88-AF62-4BDEFCBD5C5E}"/>
              </a:ext>
            </a:extLst>
          </p:cNvPr>
          <p:cNvPicPr>
            <a:picLocks noChangeAspect="1"/>
          </p:cNvPicPr>
          <p:nvPr userDrawn="1"/>
        </p:nvPicPr>
        <p:blipFill>
          <a:blip r:embed="rId2"/>
          <a:stretch>
            <a:fillRect/>
          </a:stretch>
        </p:blipFill>
        <p:spPr>
          <a:xfrm>
            <a:off x="9773982" y="6319907"/>
            <a:ext cx="2494218" cy="538093"/>
          </a:xfrm>
          <a:prstGeom prst="rect">
            <a:avLst/>
          </a:prstGeom>
        </p:spPr>
      </p:pic>
    </p:spTree>
    <p:extLst>
      <p:ext uri="{BB962C8B-B14F-4D97-AF65-F5344CB8AC3E}">
        <p14:creationId xmlns:p14="http://schemas.microsoft.com/office/powerpoint/2010/main" val="3075674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A21F6-6AA4-43B9-9841-EC3C8CEC61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CE97AA-8506-444F-B51F-03BA226D67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FC964-0239-4EC4-BE2E-56CD7CB83558}"/>
              </a:ext>
            </a:extLst>
          </p:cNvPr>
          <p:cNvSpPr>
            <a:spLocks noGrp="1"/>
          </p:cNvSpPr>
          <p:nvPr>
            <p:ph type="dt" sz="half" idx="10"/>
          </p:nvPr>
        </p:nvSpPr>
        <p:spPr/>
        <p:txBody>
          <a:bodyPr/>
          <a:lstStyle/>
          <a:p>
            <a:fld id="{1DE2DCB2-D228-479E-869F-D278E16D1FF0}" type="datetimeFigureOut">
              <a:rPr lang="en-US" smtClean="0"/>
              <a:t>8/20/2019</a:t>
            </a:fld>
            <a:endParaRPr lang="en-US"/>
          </a:p>
        </p:txBody>
      </p:sp>
      <p:sp>
        <p:nvSpPr>
          <p:cNvPr id="5" name="Footer Placeholder 4">
            <a:extLst>
              <a:ext uri="{FF2B5EF4-FFF2-40B4-BE49-F238E27FC236}">
                <a16:creationId xmlns:a16="http://schemas.microsoft.com/office/drawing/2014/main" id="{250592CC-03D6-454D-9351-A073AA711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345A0-495C-4B05-AC3A-55DA77158A44}"/>
              </a:ext>
            </a:extLst>
          </p:cNvPr>
          <p:cNvSpPr>
            <a:spLocks noGrp="1"/>
          </p:cNvSpPr>
          <p:nvPr>
            <p:ph type="sldNum" sz="quarter" idx="12"/>
          </p:nvPr>
        </p:nvSpPr>
        <p:spPr/>
        <p:txBody>
          <a:bodyPr/>
          <a:lstStyle/>
          <a:p>
            <a:fld id="{4731D3B8-DCF7-45EA-92F7-9E8BEB4346F9}" type="slidenum">
              <a:rPr lang="en-US" smtClean="0"/>
              <a:t>‹#›</a:t>
            </a:fld>
            <a:endParaRPr lang="en-US"/>
          </a:p>
        </p:txBody>
      </p:sp>
    </p:spTree>
    <p:extLst>
      <p:ext uri="{BB962C8B-B14F-4D97-AF65-F5344CB8AC3E}">
        <p14:creationId xmlns:p14="http://schemas.microsoft.com/office/powerpoint/2010/main" val="1670032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tx2">
              <a:lumMod val="75000"/>
              <a:lumOff val="25000"/>
            </a:schemeClr>
          </a:solidFill>
          <a:ln>
            <a:solidFill>
              <a:schemeClr val="tx2">
                <a:lumMod val="75000"/>
                <a:lumOff val="25000"/>
              </a:schemeClr>
            </a:solidFill>
          </a:ln>
        </p:spPr>
        <p:txBody>
          <a:bodyPr wrap="square" lIns="182880" tIns="91440" rIns="182880" bIns="91440" spcCol="0" anchor="ctr">
            <a:normAutofit/>
          </a:bodyPr>
          <a:lstStyle>
            <a:lvl1pPr algn="ctr">
              <a:lnSpc>
                <a:spcPct val="90000"/>
              </a:lnSpc>
              <a:defRPr sz="2700" baseline="0">
                <a:solidFill>
                  <a:schemeClr val="tx1"/>
                </a:solidFill>
              </a:defRPr>
            </a:lvl1pPr>
          </a:lstStyle>
          <a:p>
            <a:r>
              <a:rPr lang="en-US" dirty="0"/>
              <a:t>Click to enter the slideshow title</a:t>
            </a:r>
          </a:p>
        </p:txBody>
      </p:sp>
      <p:sp>
        <p:nvSpPr>
          <p:cNvPr id="3" name="Rectangle 2"/>
          <p:cNvSpPr/>
          <p:nvPr/>
        </p:nvSpPr>
        <p:spPr>
          <a:xfrm>
            <a:off x="0" y="5387788"/>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7" y="5503407"/>
            <a:ext cx="6587067" cy="903062"/>
          </a:xfrm>
        </p:spPr>
        <p:txBody>
          <a:bodyPr>
            <a:normAutofit/>
          </a:bodyPr>
          <a:lstStyle>
            <a:lvl1pPr marL="0" indent="0" algn="ctr">
              <a:spcBef>
                <a:spcPts val="0"/>
              </a:spcBef>
              <a:spcAft>
                <a:spcPts val="750"/>
              </a:spcAft>
              <a:buNone/>
              <a:defRPr sz="1350" baseline="0"/>
            </a:lvl1pPr>
          </a:lstStyle>
          <a:p>
            <a:r>
              <a:rPr lang="en-US" sz="1350" dirty="0"/>
              <a:t>Susan Brower| Minnesota State Demographer</a:t>
            </a:r>
          </a:p>
          <a:p>
            <a:r>
              <a:rPr lang="en-US" sz="1350" dirty="0"/>
              <a:t>Date</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8/20/2019</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 </a:t>
            </a:r>
            <a:r>
              <a:rPr lang="en-US">
                <a:solidFill>
                  <a:schemeClr val="accent1"/>
                </a:solidFill>
              </a:rPr>
              <a:t>|</a:t>
            </a:r>
            <a:r>
              <a:rPr lang="en-US"/>
              <a:t> mn.gov/admin</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0" name="Picture 9" descr="C:\Users\AEgbert\AppData\Local\Microsoft\Windows\Temporary Internet Files\Content.Outlook\513TLDPA\SDC - Inverse.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4089" y="1907601"/>
            <a:ext cx="7887044" cy="1312400"/>
          </a:xfrm>
          <a:prstGeom prst="rect">
            <a:avLst/>
          </a:prstGeom>
          <a:noFill/>
          <a:ln>
            <a:noFill/>
          </a:ln>
        </p:spPr>
      </p:pic>
      <p:sp>
        <p:nvSpPr>
          <p:cNvPr id="11" name="Rectangle 10"/>
          <p:cNvSpPr/>
          <p:nvPr userDrawn="1"/>
        </p:nvSpPr>
        <p:spPr>
          <a:xfrm>
            <a:off x="0" y="5387788"/>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pic>
        <p:nvPicPr>
          <p:cNvPr id="13" name="Picture 12" descr="C:\Users\AEgbert\AppData\Local\Microsoft\Windows\Temporary Internet Files\Content.Outlook\513TLDPA\SDC - Invers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04089" y="1907601"/>
            <a:ext cx="7887044" cy="1312400"/>
          </a:xfrm>
          <a:prstGeom prst="rect">
            <a:avLst/>
          </a:prstGeom>
          <a:noFill/>
          <a:ln>
            <a:noFill/>
          </a:ln>
        </p:spPr>
      </p:pic>
    </p:spTree>
    <p:extLst>
      <p:ext uri="{BB962C8B-B14F-4D97-AF65-F5344CB8AC3E}">
        <p14:creationId xmlns:p14="http://schemas.microsoft.com/office/powerpoint/2010/main" val="3346685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tx2">
              <a:lumMod val="75000"/>
              <a:lumOff val="25000"/>
            </a:schemeClr>
          </a:solidFill>
        </p:spPr>
        <p:txBody>
          <a:bodyPr wrap="square" lIns="182880" tIns="91440" rIns="182880" bIns="91440" spcCol="0" anchor="ctr">
            <a:normAutofit/>
          </a:bodyPr>
          <a:lstStyle>
            <a:lvl1pPr algn="ctr">
              <a:lnSpc>
                <a:spcPct val="90000"/>
              </a:lnSpc>
              <a:defRPr sz="2700" baseline="0">
                <a:solidFill>
                  <a:schemeClr val="bg1"/>
                </a:solidFill>
              </a:defRPr>
            </a:lvl1pPr>
          </a:lstStyle>
          <a:p>
            <a:r>
              <a:rPr lang="en-US" dirty="0"/>
              <a:t>Click to enter the slideshow title</a:t>
            </a:r>
          </a:p>
        </p:txBody>
      </p:sp>
      <p:sp>
        <p:nvSpPr>
          <p:cNvPr id="3" name="Rectangle 2"/>
          <p:cNvSpPr/>
          <p:nvPr/>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7" y="5512601"/>
            <a:ext cx="6587067" cy="903062"/>
          </a:xfrm>
        </p:spPr>
        <p:txBody>
          <a:bodyPr>
            <a:normAutofit/>
          </a:bodyPr>
          <a:lstStyle>
            <a:lvl1pPr marL="0" indent="0" algn="ctr">
              <a:spcBef>
                <a:spcPts val="0"/>
              </a:spcBef>
              <a:spcAft>
                <a:spcPts val="750"/>
              </a:spcAft>
              <a:buNone/>
              <a:defRPr sz="1350" baseline="0"/>
            </a:lvl1pPr>
          </a:lstStyle>
          <a:p>
            <a:r>
              <a:rPr lang="en-US" sz="1350" dirty="0"/>
              <a:t>Susan Brower| Minnesota State Demographer</a:t>
            </a:r>
          </a:p>
          <a:p>
            <a:r>
              <a:rPr lang="en-US" sz="1350" dirty="0"/>
              <a:t>January 5, 2017</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8/20/2019</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State Demographic Center </a:t>
            </a:r>
            <a:r>
              <a:rPr lang="en-US">
                <a:solidFill>
                  <a:schemeClr val="accent1"/>
                </a:solidFill>
              </a:rPr>
              <a:t>|</a:t>
            </a:r>
            <a:r>
              <a:rPr lang="en-US"/>
              <a:t> mn.gov/demography</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
        <p:nvSpPr>
          <p:cNvPr id="10" name="Rectangle 9"/>
          <p:cNvSpPr/>
          <p:nvPr userDrawn="1"/>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pic>
        <p:nvPicPr>
          <p:cNvPr id="7" name="Picture 6" descr="A close up of a logo&#10;&#10;Description automatically generated">
            <a:extLst>
              <a:ext uri="{FF2B5EF4-FFF2-40B4-BE49-F238E27FC236}">
                <a16:creationId xmlns:a16="http://schemas.microsoft.com/office/drawing/2014/main" id="{9469F77A-185E-477D-829E-CBA3BE4025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1505" y="596498"/>
            <a:ext cx="3028990" cy="3149730"/>
          </a:xfrm>
          <a:prstGeom prst="rect">
            <a:avLst/>
          </a:prstGeom>
        </p:spPr>
      </p:pic>
    </p:spTree>
    <p:extLst>
      <p:ext uri="{BB962C8B-B14F-4D97-AF65-F5344CB8AC3E}">
        <p14:creationId xmlns:p14="http://schemas.microsoft.com/office/powerpoint/2010/main" val="41120831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2700">
                <a:solidFill>
                  <a:schemeClr val="bg1"/>
                </a:solidFill>
              </a:defRPr>
            </a:lvl1pPr>
          </a:lstStyle>
          <a:p>
            <a:r>
              <a:rPr lang="en-US" dirty="0"/>
              <a:t>Click to enter the slideshow title</a:t>
            </a:r>
          </a:p>
        </p:txBody>
      </p:sp>
      <p:sp>
        <p:nvSpPr>
          <p:cNvPr id="3" name="Rectangle 2"/>
          <p:cNvSpPr/>
          <p:nvPr/>
        </p:nvSpPr>
        <p:spPr>
          <a:xfrm>
            <a:off x="0" y="4773021"/>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8" y="5041204"/>
            <a:ext cx="6587067" cy="1097128"/>
          </a:xfrm>
        </p:spPr>
        <p:txBody>
          <a:bodyPr>
            <a:normAutofit/>
          </a:bodyPr>
          <a:lstStyle>
            <a:lvl1pPr marL="0" indent="0" algn="ctr">
              <a:spcBef>
                <a:spcPts val="0"/>
              </a:spcBef>
              <a:buNone/>
              <a:defRPr sz="1350" baseline="0"/>
            </a:lvl1pPr>
          </a:lstStyle>
          <a:p>
            <a:r>
              <a:rPr lang="en-US" sz="1350" dirty="0" err="1"/>
              <a:t>Firstname</a:t>
            </a:r>
            <a:r>
              <a:rPr lang="en-US" sz="1350" dirty="0"/>
              <a:t> </a:t>
            </a:r>
            <a:r>
              <a:rPr lang="en-US" sz="1350" dirty="0" err="1"/>
              <a:t>Lastname</a:t>
            </a:r>
            <a:r>
              <a:rPr lang="en-US" sz="1350" dirty="0"/>
              <a:t> | Job Title</a:t>
            </a:r>
          </a:p>
          <a:p>
            <a:r>
              <a:rPr lang="en-US" sz="1350" dirty="0"/>
              <a:t>Date</a:t>
            </a:r>
            <a:endParaRPr lang="en-US" dirty="0"/>
          </a:p>
        </p:txBody>
      </p:sp>
      <p:sp>
        <p:nvSpPr>
          <p:cNvPr id="9" name="Footer Placeholder 4"/>
          <p:cNvSpPr>
            <a:spLocks noGrp="1"/>
          </p:cNvSpPr>
          <p:nvPr>
            <p:ph type="ftr" sz="quarter" idx="3"/>
          </p:nvPr>
        </p:nvSpPr>
        <p:spPr>
          <a:xfrm>
            <a:off x="6253562" y="6138334"/>
            <a:ext cx="5587647" cy="365125"/>
          </a:xfrm>
          <a:prstGeom prst="rect">
            <a:avLst/>
          </a:prstGeom>
        </p:spPr>
        <p:txBody>
          <a:bodyPr anchor="b"/>
          <a:lstStyle>
            <a:lvl1pPr algn="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6" name="Picture Placeholder 5"/>
          <p:cNvSpPr>
            <a:spLocks noGrp="1"/>
          </p:cNvSpPr>
          <p:nvPr>
            <p:ph type="pic" sz="quarter" idx="17"/>
          </p:nvPr>
        </p:nvSpPr>
        <p:spPr>
          <a:xfrm>
            <a:off x="0" y="0"/>
            <a:ext cx="12192000" cy="3380732"/>
          </a:xfrm>
        </p:spPr>
        <p:txBody>
          <a:bodyPr/>
          <a:lstStyle/>
          <a:p>
            <a:r>
              <a:rPr lang="en-US"/>
              <a:t>Click icon to add picture</a:t>
            </a:r>
            <a:endParaRPr lang="en-US" dirty="0"/>
          </a:p>
        </p:txBody>
      </p:sp>
      <p:sp>
        <p:nvSpPr>
          <p:cNvPr id="7" name="Rectangle 6"/>
          <p:cNvSpPr/>
          <p:nvPr userDrawn="1"/>
        </p:nvSpPr>
        <p:spPr>
          <a:xfrm>
            <a:off x="0" y="4773021"/>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Tree>
    <p:extLst>
      <p:ext uri="{BB962C8B-B14F-4D97-AF65-F5344CB8AC3E}">
        <p14:creationId xmlns:p14="http://schemas.microsoft.com/office/powerpoint/2010/main" val="3419615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genda">
    <p:bg>
      <p:bgPr>
        <a:solidFill>
          <a:srgbClr val="E8E8E8"/>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9"/>
            <a:ext cx="10515600" cy="4841875"/>
          </a:xfrm>
        </p:spPr>
        <p:txBody>
          <a:bodyPr/>
          <a:lstStyle/>
          <a:p>
            <a:r>
              <a:rPr lang="en-US"/>
              <a:t>Click icon to add table</a:t>
            </a:r>
          </a:p>
        </p:txBody>
      </p:sp>
      <p:sp>
        <p:nvSpPr>
          <p:cNvPr id="4" name="Date Placeholder 3"/>
          <p:cNvSpPr>
            <a:spLocks noGrp="1"/>
          </p:cNvSpPr>
          <p:nvPr>
            <p:ph type="dt" sz="half" idx="10"/>
          </p:nvPr>
        </p:nvSpPr>
        <p:spPr/>
        <p:txBody>
          <a:bodyPr/>
          <a:lstStyle/>
          <a:p>
            <a:fld id="{9A198C9B-0587-4A1E-9E03-E4C9FE222F08}" type="datetime1">
              <a:rPr lang="en-US" smtClean="0"/>
              <a:t>8/20/2019</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3" name="Rectangle 12"/>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6391205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1"/>
          </a:solidFill>
        </p:spPr>
        <p:txBody>
          <a:bodyPr anchor="ctr">
            <a:normAutofit/>
          </a:bodyPr>
          <a:lstStyle>
            <a:lvl1pPr algn="ctr">
              <a:defRPr sz="2700">
                <a:solidFill>
                  <a:schemeClr val="bg1"/>
                </a:solidFill>
              </a:defRPr>
            </a:lvl1pPr>
          </a:lstStyle>
          <a:p>
            <a:r>
              <a:rPr lang="en-US" dirty="0"/>
              <a:t>Click to edit section title</a:t>
            </a:r>
          </a:p>
        </p:txBody>
      </p:sp>
      <p:sp>
        <p:nvSpPr>
          <p:cNvPr id="3" name="Rectangle 2"/>
          <p:cNvSpPr/>
          <p:nvPr/>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n>
                <a:noFill/>
              </a:ln>
            </a:endParaRPr>
          </a:p>
        </p:txBody>
      </p:sp>
      <p:sp>
        <p:nvSpPr>
          <p:cNvPr id="12" name="Text Placeholder 10"/>
          <p:cNvSpPr>
            <a:spLocks noGrp="1"/>
          </p:cNvSpPr>
          <p:nvPr>
            <p:ph type="body" sz="quarter" idx="14" hasCustomPrompt="1"/>
          </p:nvPr>
        </p:nvSpPr>
        <p:spPr>
          <a:xfrm>
            <a:off x="2802468" y="5644884"/>
            <a:ext cx="6587067" cy="440970"/>
          </a:xfrm>
        </p:spPr>
        <p:txBody>
          <a:bodyPr>
            <a:normAutofit/>
          </a:bodyPr>
          <a:lstStyle>
            <a:lvl1pPr marL="0" indent="0" algn="ctr">
              <a:buNone/>
              <a:defRPr sz="1350" baseline="0"/>
            </a:lvl1pPr>
          </a:lstStyle>
          <a:p>
            <a:r>
              <a:rPr lang="en-US" sz="1350" dirty="0" err="1"/>
              <a:t>Firstname</a:t>
            </a:r>
            <a:r>
              <a:rPr lang="en-US" sz="1350" dirty="0"/>
              <a:t> </a:t>
            </a:r>
            <a:r>
              <a:rPr lang="en-US" sz="1350" dirty="0" err="1"/>
              <a:t>Lastname</a:t>
            </a:r>
            <a:r>
              <a:rPr lang="en-US" sz="135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A8CA1A9B-139F-4606-AD0A-F3253110DAE5}" type="datetime1">
              <a:rPr lang="en-US" smtClean="0"/>
              <a:t>8/20/2019</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7172" y="360303"/>
            <a:ext cx="3867920" cy="460249"/>
          </a:xfrm>
          <a:prstGeom prst="rect">
            <a:avLst/>
          </a:prstGeom>
        </p:spPr>
      </p:pic>
      <p:sp>
        <p:nvSpPr>
          <p:cNvPr id="10" name="Rectangle 9"/>
          <p:cNvSpPr/>
          <p:nvPr userDrawn="1"/>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7172" y="360303"/>
            <a:ext cx="3867920" cy="460249"/>
          </a:xfrm>
          <a:prstGeom prst="rect">
            <a:avLst/>
          </a:prstGeom>
        </p:spPr>
      </p:pic>
    </p:spTree>
    <p:extLst>
      <p:ext uri="{BB962C8B-B14F-4D97-AF65-F5344CB8AC3E}">
        <p14:creationId xmlns:p14="http://schemas.microsoft.com/office/powerpoint/2010/main" val="345105551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Whit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D5D47-1752-4D84-8BFB-C2F71A34C932}" type="datetime1">
              <a:rPr lang="en-US" smtClean="0"/>
              <a:t>8/20/2019</a:t>
            </a:fld>
            <a:endParaRPr lang="en-US" dirty="0"/>
          </a:p>
        </p:txBody>
      </p:sp>
      <p:sp>
        <p:nvSpPr>
          <p:cNvPr id="1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userDrawn="1"/>
        </p:nvSpPr>
        <p:spPr>
          <a:xfrm>
            <a:off x="0" y="1186559"/>
            <a:ext cx="12192000" cy="119256"/>
          </a:xfrm>
          <a:prstGeom prst="rect">
            <a:avLst/>
          </a:prstGeom>
          <a:solidFill>
            <a:schemeClr val="tx2">
              <a:lumMod val="75000"/>
              <a:lumOff val="25000"/>
            </a:schemeClr>
          </a:solidFill>
          <a:ln>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92723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6"/>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6"/>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198DD1-C477-482D-A126-3FBDD1778E48}" type="datetime1">
              <a:rPr lang="en-US" smtClean="0"/>
              <a:t>8/20/2019</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accent2"/>
              </a:solidFill>
            </a:endParaRPr>
          </a:p>
        </p:txBody>
      </p:sp>
      <p:sp>
        <p:nvSpPr>
          <p:cNvPr id="13" name="Rectangle 12"/>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0" y="1216025"/>
            <a:ext cx="12192000" cy="119256"/>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3524655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Boxed)">
    <p:bg>
      <p:bgPr>
        <a:solidFill>
          <a:srgbClr val="E8E8E8"/>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idx="1"/>
          </p:nvPr>
        </p:nvSpPr>
        <p:spPr>
          <a:xfrm>
            <a:off x="838200" y="1335281"/>
            <a:ext cx="10515600" cy="4841682"/>
          </a:xfrm>
          <a:solidFill>
            <a:schemeClr val="bg1"/>
          </a:solidFill>
        </p:spPr>
        <p:txBody>
          <a:bodyPr lIns="228600" tIns="548640" rIns="274320"/>
          <a:lstStyle>
            <a:lvl1pPr marL="257175" indent="-257175">
              <a:lnSpc>
                <a:spcPct val="100000"/>
              </a:lnSpc>
              <a:spcAft>
                <a:spcPts val="750"/>
              </a:spcAft>
              <a:buClr>
                <a:schemeClr val="accent1"/>
              </a:buClr>
              <a:buFont typeface="Arial" panose="020B0604020202020204" pitchFamily="34" charset="0"/>
              <a:buChar char="•"/>
              <a:defRPr sz="1875"/>
            </a:lvl1pPr>
            <a:lvl2pPr marL="600075" indent="-257175">
              <a:lnSpc>
                <a:spcPct val="100000"/>
              </a:lnSpc>
              <a:spcAft>
                <a:spcPts val="750"/>
              </a:spcAft>
              <a:buClr>
                <a:schemeClr val="accent1"/>
              </a:buClr>
              <a:buFont typeface="Arial" panose="020B0604020202020204" pitchFamily="34" charset="0"/>
              <a:buChar char="•"/>
              <a:defRPr sz="1575"/>
            </a:lvl2pPr>
            <a:lvl3pPr marL="900113" indent="-214313">
              <a:lnSpc>
                <a:spcPct val="100000"/>
              </a:lnSpc>
              <a:spcAft>
                <a:spcPts val="750"/>
              </a:spcAft>
              <a:buClr>
                <a:schemeClr val="accent1"/>
              </a:buClr>
              <a:buFont typeface="Arial" panose="020B0604020202020204" pitchFamily="34" charset="0"/>
              <a:buChar char="•"/>
              <a:defRPr sz="1275"/>
            </a:lvl3pPr>
            <a:lvl4pPr marL="1243013" indent="-214313">
              <a:lnSpc>
                <a:spcPct val="100000"/>
              </a:lnSpc>
              <a:spcAft>
                <a:spcPts val="750"/>
              </a:spcAft>
              <a:buClr>
                <a:schemeClr val="accent1"/>
              </a:buClr>
              <a:buFont typeface="Arial" panose="020B0604020202020204" pitchFamily="34" charset="0"/>
              <a:buChar char="•"/>
              <a:defRPr sz="1275"/>
            </a:lvl4pPr>
            <a:lvl5pPr marL="1585913" indent="-214313">
              <a:lnSpc>
                <a:spcPct val="100000"/>
              </a:lnSpc>
              <a:spcAft>
                <a:spcPts val="750"/>
              </a:spcAft>
              <a:buClr>
                <a:schemeClr val="accent1"/>
              </a:buClr>
              <a:buFont typeface="Arial" panose="020B0604020202020204" pitchFamily="34" charset="0"/>
              <a:buChar char="•"/>
              <a:defRPr sz="12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198C9B-0587-4A1E-9E03-E4C9FE222F08}" type="datetime1">
              <a:rPr lang="en-US" smtClean="0"/>
              <a:t>8/20/2019</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93572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F0AD-D2DE-4268-9D10-8C448AACD6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449127-BF82-4B93-A4B0-E14C7F7FF5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CD6A55-F5B6-4D6C-BAFD-B7FE44D2B0EB}"/>
              </a:ext>
            </a:extLst>
          </p:cNvPr>
          <p:cNvSpPr>
            <a:spLocks noGrp="1"/>
          </p:cNvSpPr>
          <p:nvPr>
            <p:ph type="dt" sz="half" idx="10"/>
          </p:nvPr>
        </p:nvSpPr>
        <p:spPr/>
        <p:txBody>
          <a:bodyPr/>
          <a:lstStyle/>
          <a:p>
            <a:fld id="{1DE2DCB2-D228-479E-869F-D278E16D1FF0}" type="datetimeFigureOut">
              <a:rPr lang="en-US" smtClean="0"/>
              <a:t>8/20/2019</a:t>
            </a:fld>
            <a:endParaRPr lang="en-US"/>
          </a:p>
        </p:txBody>
      </p:sp>
      <p:sp>
        <p:nvSpPr>
          <p:cNvPr id="5" name="Footer Placeholder 4">
            <a:extLst>
              <a:ext uri="{FF2B5EF4-FFF2-40B4-BE49-F238E27FC236}">
                <a16:creationId xmlns:a16="http://schemas.microsoft.com/office/drawing/2014/main" id="{74E2E402-3115-4ADE-A49A-207DAD891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8AF0B7-2A0A-44E3-A285-AB97A6C62DE1}"/>
              </a:ext>
            </a:extLst>
          </p:cNvPr>
          <p:cNvSpPr>
            <a:spLocks noGrp="1"/>
          </p:cNvSpPr>
          <p:nvPr>
            <p:ph type="sldNum" sz="quarter" idx="12"/>
          </p:nvPr>
        </p:nvSpPr>
        <p:spPr/>
        <p:txBody>
          <a:bodyPr/>
          <a:lstStyle/>
          <a:p>
            <a:fld id="{4731D3B8-DCF7-45EA-92F7-9E8BEB4346F9}" type="slidenum">
              <a:rPr lang="en-US" smtClean="0"/>
              <a:t>‹#›</a:t>
            </a:fld>
            <a:endParaRPr lang="en-US"/>
          </a:p>
        </p:txBody>
      </p:sp>
    </p:spTree>
    <p:extLst>
      <p:ext uri="{BB962C8B-B14F-4D97-AF65-F5344CB8AC3E}">
        <p14:creationId xmlns:p14="http://schemas.microsoft.com/office/powerpoint/2010/main" val="11824063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6"/>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594626"/>
            <a:ext cx="5181600" cy="4582339"/>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85A5BA-A5F9-4138-9E4B-FFD626F6437A}" type="datetime1">
              <a:rPr lang="en-US" smtClean="0"/>
              <a:t>8/20/2019</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46207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ck Overlay, Gray Title">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514350" indent="-171450">
              <a:lnSpc>
                <a:spcPct val="100000"/>
              </a:lnSpc>
              <a:spcBef>
                <a:spcPts val="0"/>
              </a:spcBef>
              <a:buClr>
                <a:schemeClr val="accent2"/>
              </a:buClr>
              <a:defRPr sz="1875">
                <a:solidFill>
                  <a:schemeClr val="bg1"/>
                </a:solidFill>
              </a:defRPr>
            </a:lvl1pPr>
            <a:lvl2pPr marL="857250" indent="-171450">
              <a:lnSpc>
                <a:spcPct val="100000"/>
              </a:lnSpc>
              <a:buClr>
                <a:schemeClr val="accent2"/>
              </a:buClr>
              <a:defRPr sz="1575">
                <a:solidFill>
                  <a:schemeClr val="bg1"/>
                </a:solidFill>
              </a:defRPr>
            </a:lvl2pPr>
            <a:lvl3pPr marL="1200150" indent="-171450">
              <a:lnSpc>
                <a:spcPct val="100000"/>
              </a:lnSpc>
              <a:buClr>
                <a:schemeClr val="accent2"/>
              </a:buClr>
              <a:defRPr sz="1275">
                <a:solidFill>
                  <a:schemeClr val="bg1"/>
                </a:solidFill>
              </a:defRPr>
            </a:lvl3pPr>
            <a:lvl4pPr marL="1543050" indent="-171450">
              <a:lnSpc>
                <a:spcPct val="100000"/>
              </a:lnSpc>
              <a:buClr>
                <a:schemeClr val="accent2"/>
              </a:buClr>
              <a:defRPr sz="1275">
                <a:solidFill>
                  <a:schemeClr val="bg1"/>
                </a:solidFill>
              </a:defRPr>
            </a:lvl4pPr>
            <a:lvl5pPr marL="1885950" indent="-171450">
              <a:lnSpc>
                <a:spcPct val="100000"/>
              </a:lnSpc>
              <a:buClr>
                <a:schemeClr val="accent2"/>
              </a:buClr>
              <a:defRPr sz="1275">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E8677-C648-465D-82CD-E88587B4845D}" type="datetime1">
              <a:rPr lang="en-US" smtClean="0"/>
              <a:t>8/20/2019</a:t>
            </a:fld>
            <a:endParaRPr lang="en-US" dirty="0"/>
          </a:p>
        </p:txBody>
      </p:sp>
      <p:sp>
        <p:nvSpPr>
          <p:cNvPr id="13"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11" name="Rectangle 10"/>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66612182"/>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514350" indent="-171450">
              <a:lnSpc>
                <a:spcPct val="100000"/>
              </a:lnSpc>
              <a:spcBef>
                <a:spcPts val="0"/>
              </a:spcBef>
              <a:buClr>
                <a:schemeClr val="accent2"/>
              </a:buClr>
              <a:defRPr>
                <a:solidFill>
                  <a:schemeClr val="bg1"/>
                </a:solidFill>
              </a:defRPr>
            </a:lvl1pPr>
            <a:lvl2pPr marL="857250" indent="-171450">
              <a:lnSpc>
                <a:spcPct val="100000"/>
              </a:lnSpc>
              <a:buClr>
                <a:schemeClr val="accent2"/>
              </a:buClr>
              <a:defRPr>
                <a:solidFill>
                  <a:schemeClr val="bg1"/>
                </a:solidFill>
              </a:defRPr>
            </a:lvl2pPr>
            <a:lvl3pPr marL="1200150" indent="-171450">
              <a:lnSpc>
                <a:spcPct val="100000"/>
              </a:lnSpc>
              <a:buClr>
                <a:schemeClr val="accent2"/>
              </a:buClr>
              <a:defRPr>
                <a:solidFill>
                  <a:schemeClr val="bg1"/>
                </a:solidFill>
              </a:defRPr>
            </a:lvl3pPr>
            <a:lvl4pPr marL="1543050" indent="-171450">
              <a:lnSpc>
                <a:spcPct val="100000"/>
              </a:lnSpc>
              <a:buClr>
                <a:schemeClr val="accent2"/>
              </a:buClr>
              <a:defRPr>
                <a:solidFill>
                  <a:schemeClr val="bg1"/>
                </a:solidFill>
              </a:defRPr>
            </a:lvl4pPr>
            <a:lvl5pPr marL="1885950" indent="-171450">
              <a:lnSpc>
                <a:spcPct val="100000"/>
              </a:lnSpc>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0D07D7-46FB-4D7C-9C8F-0C340D091257}" type="datetime1">
              <a:rPr lang="en-US" smtClean="0"/>
              <a:t>8/20/2019</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Tree>
    <p:extLst>
      <p:ext uri="{BB962C8B-B14F-4D97-AF65-F5344CB8AC3E}">
        <p14:creationId xmlns:p14="http://schemas.microsoft.com/office/powerpoint/2010/main" val="4234693112"/>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1" y="6356352"/>
            <a:ext cx="1358591" cy="365125"/>
          </a:xfrm>
        </p:spPr>
        <p:txBody>
          <a:bodyPr/>
          <a:lstStyle/>
          <a:p>
            <a:fld id="{66C283A4-7960-4BFD-B3A5-A2CC5BB2A473}"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43980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Minnesota Department of Administration </a:t>
            </a:r>
            <a:r>
              <a:rPr lang="en-US">
                <a:solidFill>
                  <a:srgbClr val="78BE21"/>
                </a:solidFill>
              </a:rPr>
              <a:t>|</a:t>
            </a:r>
            <a:r>
              <a:rPr lang="en-US"/>
              <a:t> mn.gov/admin</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75745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Minnesota Department of Administration </a:t>
            </a:r>
            <a:r>
              <a:rPr lang="en-US">
                <a:solidFill>
                  <a:srgbClr val="78BE21"/>
                </a:solidFill>
              </a:rPr>
              <a:t>|</a:t>
            </a:r>
            <a:r>
              <a:rPr lang="en-US"/>
              <a:t> mn.gov/admin</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8319296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fld id="{4868D85E-9AAE-43DE-B77A-6CCC9C16CBEC}" type="datetime1">
              <a:rPr lang="en-US" smtClean="0"/>
              <a:t>8/20/2019</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10"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04140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1"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Minnesota Department of Administration </a:t>
            </a:r>
            <a:r>
              <a:rPr lang="en-US">
                <a:solidFill>
                  <a:srgbClr val="78BE21"/>
                </a:solidFill>
              </a:rPr>
              <a:t>|</a:t>
            </a:r>
            <a:r>
              <a:rPr lang="en-US"/>
              <a:t> mn.gov/admin</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731027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1"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6244335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1" y="1366346"/>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2"/>
          <p:cNvSpPr>
            <a:spLocks noGrp="1"/>
          </p:cNvSpPr>
          <p:nvPr>
            <p:ph type="pic" sz="quarter" idx="13"/>
          </p:nvPr>
        </p:nvSpPr>
        <p:spPr>
          <a:xfrm>
            <a:off x="7653565" y="1364826"/>
            <a:ext cx="4538435" cy="4538434"/>
          </a:xfrm>
        </p:spPr>
        <p:txBody>
          <a:bodyPr/>
          <a:lstStyle>
            <a:lvl1pPr>
              <a:buClr>
                <a:schemeClr val="tx1"/>
              </a:buClr>
              <a:defRPr>
                <a:solidFill>
                  <a:schemeClr val="tx1"/>
                </a:solidFill>
              </a:defRPr>
            </a:lvl1pPr>
          </a:lstStyle>
          <a:p>
            <a:r>
              <a:rPr lang="en-US"/>
              <a:t>Click icon to add picture</a:t>
            </a:r>
            <a:endParaRPr lang="en-US" dirty="0"/>
          </a:p>
        </p:txBody>
      </p:sp>
      <p:sp>
        <p:nvSpPr>
          <p:cNvPr id="9"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fld id="{4868D85E-9AAE-43DE-B77A-6CCC9C16CBEC}" type="datetime1">
              <a:rPr lang="en-US" smtClean="0"/>
              <a:t>8/20/2019</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10"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8792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49BD4-4604-4907-A76C-45DAF029BB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6C9B20-F6DB-4E7D-86DE-5360D1D6B1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88C4B4-21F6-42A5-B961-D6A0B33DB343}"/>
              </a:ext>
            </a:extLst>
          </p:cNvPr>
          <p:cNvSpPr>
            <a:spLocks noGrp="1"/>
          </p:cNvSpPr>
          <p:nvPr>
            <p:ph type="dt" sz="half" idx="10"/>
          </p:nvPr>
        </p:nvSpPr>
        <p:spPr/>
        <p:txBody>
          <a:bodyPr/>
          <a:lstStyle/>
          <a:p>
            <a:fld id="{1DE2DCB2-D228-479E-869F-D278E16D1FF0}" type="datetimeFigureOut">
              <a:rPr lang="en-US" smtClean="0"/>
              <a:t>8/20/2019</a:t>
            </a:fld>
            <a:endParaRPr lang="en-US"/>
          </a:p>
        </p:txBody>
      </p:sp>
      <p:sp>
        <p:nvSpPr>
          <p:cNvPr id="5" name="Footer Placeholder 4">
            <a:extLst>
              <a:ext uri="{FF2B5EF4-FFF2-40B4-BE49-F238E27FC236}">
                <a16:creationId xmlns:a16="http://schemas.microsoft.com/office/drawing/2014/main" id="{E87AD25A-547B-4363-9845-1D47D40AF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A67DEE-5C81-4ECD-AD1A-6EC6C6707682}"/>
              </a:ext>
            </a:extLst>
          </p:cNvPr>
          <p:cNvSpPr>
            <a:spLocks noGrp="1"/>
          </p:cNvSpPr>
          <p:nvPr>
            <p:ph type="sldNum" sz="quarter" idx="12"/>
          </p:nvPr>
        </p:nvSpPr>
        <p:spPr/>
        <p:txBody>
          <a:bodyPr/>
          <a:lstStyle/>
          <a:p>
            <a:fld id="{4731D3B8-DCF7-45EA-92F7-9E8BEB4346F9}" type="slidenum">
              <a:rPr lang="en-US" smtClean="0"/>
              <a:t>‹#›</a:t>
            </a:fld>
            <a:endParaRPr lang="en-US"/>
          </a:p>
        </p:txBody>
      </p:sp>
    </p:spTree>
    <p:extLst>
      <p:ext uri="{BB962C8B-B14F-4D97-AF65-F5344CB8AC3E}">
        <p14:creationId xmlns:p14="http://schemas.microsoft.com/office/powerpoint/2010/main" val="20185199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am Page (4 Up)">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2"/>
          <p:cNvSpPr>
            <a:spLocks noGrp="1"/>
          </p:cNvSpPr>
          <p:nvPr>
            <p:ph type="pic" sz="quarter" idx="13" hasCustomPrompt="1"/>
          </p:nvPr>
        </p:nvSpPr>
        <p:spPr>
          <a:xfrm>
            <a:off x="806332" y="1981899"/>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a:xfrm>
            <a:off x="581720"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a:xfrm>
            <a:off x="3421564"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a:xfrm>
            <a:off x="6261408" y="4345147"/>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21" hasCustomPrompt="1"/>
          </p:nvPr>
        </p:nvSpPr>
        <p:spPr>
          <a:xfrm>
            <a:off x="9101252" y="4341161"/>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fld id="{936DB2D6-5DF4-4264-A4A1-7D3EAF38D255}" type="datetime1">
              <a:rPr lang="en-US" smtClean="0"/>
              <a:t>8/20/2019</a:t>
            </a:fld>
            <a:endParaRPr lang="en-US" dirty="0"/>
          </a:p>
        </p:txBody>
      </p:sp>
      <p:sp>
        <p:nvSpPr>
          <p:cNvPr id="1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20" name="Rectangle 19"/>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535272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am Page (3 Up)">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Picture Placeholder 2"/>
          <p:cNvSpPr>
            <a:spLocks noGrp="1"/>
          </p:cNvSpPr>
          <p:nvPr>
            <p:ph type="pic" sz="quarter" idx="13" hasCustomPrompt="1"/>
          </p:nvPr>
        </p:nvSpPr>
        <p:spPr>
          <a:xfrm>
            <a:off x="1572814" y="1964392"/>
            <a:ext cx="2332191" cy="2332190"/>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a:xfrm>
            <a:off x="146922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a:xfrm>
            <a:off x="471223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a:xfrm>
            <a:off x="7955246" y="4564988"/>
            <a:ext cx="2542477" cy="723900"/>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fld id="{936DB2D6-5DF4-4264-A4A1-7D3EAF38D255}" type="datetime1">
              <a:rPr lang="en-US" smtClean="0"/>
              <a:t>8/20/2019</a:t>
            </a:fld>
            <a:endParaRPr lang="en-US" dirty="0"/>
          </a:p>
        </p:txBody>
      </p:sp>
      <p:sp>
        <p:nvSpPr>
          <p:cNvPr id="1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5" name="Rectangle 14"/>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07407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am Page 4-Up White Vertic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7" name="Text Placeholder 3"/>
          <p:cNvSpPr>
            <a:spLocks noGrp="1"/>
          </p:cNvSpPr>
          <p:nvPr>
            <p:ph type="body" sz="quarter" idx="15" hasCustomPrompt="1"/>
          </p:nvPr>
        </p:nvSpPr>
        <p:spPr>
          <a:xfrm>
            <a:off x="581720" y="4345148"/>
            <a:ext cx="2542477" cy="1623853"/>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1" name="Text Placeholder 3"/>
          <p:cNvSpPr>
            <a:spLocks noGrp="1"/>
          </p:cNvSpPr>
          <p:nvPr>
            <p:ph type="body" sz="quarter" idx="17" hasCustomPrompt="1"/>
          </p:nvPr>
        </p:nvSpPr>
        <p:spPr>
          <a:xfrm>
            <a:off x="3421564"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3" name="Text Placeholder 3"/>
          <p:cNvSpPr>
            <a:spLocks noGrp="1"/>
          </p:cNvSpPr>
          <p:nvPr>
            <p:ph type="body" sz="quarter" idx="19" hasCustomPrompt="1"/>
          </p:nvPr>
        </p:nvSpPr>
        <p:spPr>
          <a:xfrm>
            <a:off x="6261408" y="4345147"/>
            <a:ext cx="2542477" cy="1623852"/>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3" cy="2094842"/>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21" hasCustomPrompt="1"/>
          </p:nvPr>
        </p:nvSpPr>
        <p:spPr>
          <a:xfrm>
            <a:off x="9101252" y="4341161"/>
            <a:ext cx="2542477" cy="1627838"/>
          </a:xfrm>
        </p:spPr>
        <p:txBody>
          <a:bodyPr>
            <a:normAutofit/>
          </a:bodyPr>
          <a:lstStyle>
            <a:lvl1pPr marL="0" indent="0" algn="ctr">
              <a:lnSpc>
                <a:spcPct val="100000"/>
              </a:lnSpc>
              <a:spcBef>
                <a:spcPts val="0"/>
              </a:spcBef>
              <a:buNone/>
              <a:defRPr sz="1350" b="0">
                <a:solidFill>
                  <a:schemeClr val="tx2"/>
                </a:solidFill>
              </a:defRPr>
            </a:lvl1pPr>
          </a:lstStyle>
          <a:p>
            <a:pPr lvl="0"/>
            <a:r>
              <a:rPr lang="en-US" dirty="0"/>
              <a:t>Click to edit text</a:t>
            </a:r>
          </a:p>
        </p:txBody>
      </p:sp>
      <p:sp>
        <p:nvSpPr>
          <p:cNvPr id="19" name="Rectangle 18"/>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fld id="{4B4EEDC6-36CA-4209-B482-2ED76AA0BF08}" type="datetime1">
              <a:rPr lang="en-US" smtClean="0"/>
              <a:t>8/20/2019</a:t>
            </a:fld>
            <a:endParaRPr lang="en-US" dirty="0"/>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7" name="Rectangle 16"/>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408888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am Page 4-Up Gray BG Horizont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
          <p:cNvSpPr>
            <a:spLocks noGrp="1"/>
          </p:cNvSpPr>
          <p:nvPr>
            <p:ph type="pic" sz="quarter" idx="13" hasCustomPrompt="1"/>
          </p:nvPr>
        </p:nvSpPr>
        <p:spPr>
          <a:xfrm>
            <a:off x="806333" y="16747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4" name="Text Placeholder 3"/>
          <p:cNvSpPr>
            <a:spLocks noGrp="1"/>
          </p:cNvSpPr>
          <p:nvPr>
            <p:ph type="body" sz="quarter" idx="16"/>
          </p:nvPr>
        </p:nvSpPr>
        <p:spPr>
          <a:xfrm>
            <a:off x="2876551" y="1674774"/>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23" name="Picture Placeholder 2"/>
          <p:cNvSpPr>
            <a:spLocks noGrp="1"/>
          </p:cNvSpPr>
          <p:nvPr>
            <p:ph type="pic" sz="quarter" idx="14" hasCustomPrompt="1"/>
          </p:nvPr>
        </p:nvSpPr>
        <p:spPr>
          <a:xfrm>
            <a:off x="806333" y="393936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4" name="Text Placeholder 3"/>
          <p:cNvSpPr>
            <a:spLocks noGrp="1"/>
          </p:cNvSpPr>
          <p:nvPr>
            <p:ph type="body" sz="quarter" idx="15"/>
          </p:nvPr>
        </p:nvSpPr>
        <p:spPr>
          <a:xfrm>
            <a:off x="2876551" y="3939363"/>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25" name="Picture Placeholder 2"/>
          <p:cNvSpPr>
            <a:spLocks noGrp="1"/>
          </p:cNvSpPr>
          <p:nvPr>
            <p:ph type="pic" sz="quarter" idx="17" hasCustomPrompt="1"/>
          </p:nvPr>
        </p:nvSpPr>
        <p:spPr>
          <a:xfrm>
            <a:off x="6199806" y="16747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6" name="Text Placeholder 3"/>
          <p:cNvSpPr>
            <a:spLocks noGrp="1"/>
          </p:cNvSpPr>
          <p:nvPr>
            <p:ph type="body" sz="quarter" idx="18"/>
          </p:nvPr>
        </p:nvSpPr>
        <p:spPr>
          <a:xfrm>
            <a:off x="8270023" y="1674774"/>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27" name="Picture Placeholder 2"/>
          <p:cNvSpPr>
            <a:spLocks noGrp="1"/>
          </p:cNvSpPr>
          <p:nvPr>
            <p:ph type="pic" sz="quarter" idx="19" hasCustomPrompt="1"/>
          </p:nvPr>
        </p:nvSpPr>
        <p:spPr>
          <a:xfrm>
            <a:off x="6199806" y="393936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8" name="Text Placeholder 3"/>
          <p:cNvSpPr>
            <a:spLocks noGrp="1"/>
          </p:cNvSpPr>
          <p:nvPr>
            <p:ph type="body" sz="quarter" idx="20"/>
          </p:nvPr>
        </p:nvSpPr>
        <p:spPr>
          <a:xfrm>
            <a:off x="8270023" y="3939362"/>
            <a:ext cx="2866328" cy="1858809"/>
          </a:xfrm>
        </p:spPr>
        <p:txBody>
          <a:bodyPr anchor="ctr">
            <a:noAutofit/>
          </a:bodyPr>
          <a:lstStyle>
            <a:lvl1pPr marL="0" indent="0">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fld id="{8DC79626-CE5A-4834-975C-E7305BA2E281}" type="datetime1">
              <a:rPr lang="en-US" smtClean="0"/>
              <a:t>8/20/2019</a:t>
            </a:fld>
            <a:endParaRPr lang="en-US" dirty="0"/>
          </a:p>
        </p:txBody>
      </p:sp>
      <p:sp>
        <p:nvSpPr>
          <p:cNvPr id="2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20" name="Rectangle 19"/>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056204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am Page 4 Up White BG Horizontal">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3" y="167477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16"/>
          </p:nvPr>
        </p:nvSpPr>
        <p:spPr>
          <a:xfrm>
            <a:off x="2876551" y="1674774"/>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13" name="Picture Placeholder 2"/>
          <p:cNvSpPr>
            <a:spLocks noGrp="1"/>
          </p:cNvSpPr>
          <p:nvPr>
            <p:ph type="pic" sz="quarter" idx="14" hasCustomPrompt="1"/>
          </p:nvPr>
        </p:nvSpPr>
        <p:spPr>
          <a:xfrm>
            <a:off x="806333" y="393936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4" name="Text Placeholder 3"/>
          <p:cNvSpPr>
            <a:spLocks noGrp="1"/>
          </p:cNvSpPr>
          <p:nvPr>
            <p:ph type="body" sz="quarter" idx="15"/>
          </p:nvPr>
        </p:nvSpPr>
        <p:spPr>
          <a:xfrm>
            <a:off x="2876551" y="3939363"/>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16" name="Picture Placeholder 2"/>
          <p:cNvSpPr>
            <a:spLocks noGrp="1"/>
          </p:cNvSpPr>
          <p:nvPr>
            <p:ph type="pic" sz="quarter" idx="17" hasCustomPrompt="1"/>
          </p:nvPr>
        </p:nvSpPr>
        <p:spPr>
          <a:xfrm>
            <a:off x="6199806" y="167477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7" name="Text Placeholder 3"/>
          <p:cNvSpPr>
            <a:spLocks noGrp="1"/>
          </p:cNvSpPr>
          <p:nvPr>
            <p:ph type="body" sz="quarter" idx="18"/>
          </p:nvPr>
        </p:nvSpPr>
        <p:spPr>
          <a:xfrm>
            <a:off x="8270023" y="1674774"/>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18" name="Picture Placeholder 2"/>
          <p:cNvSpPr>
            <a:spLocks noGrp="1"/>
          </p:cNvSpPr>
          <p:nvPr>
            <p:ph type="pic" sz="quarter" idx="19" hasCustomPrompt="1"/>
          </p:nvPr>
        </p:nvSpPr>
        <p:spPr>
          <a:xfrm>
            <a:off x="6199806" y="3939363"/>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9" name="Text Placeholder 3"/>
          <p:cNvSpPr>
            <a:spLocks noGrp="1"/>
          </p:cNvSpPr>
          <p:nvPr>
            <p:ph type="body" sz="quarter" idx="20"/>
          </p:nvPr>
        </p:nvSpPr>
        <p:spPr>
          <a:xfrm>
            <a:off x="8270023" y="3939362"/>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p:cNvSpPr>
            <a:spLocks noGrp="1"/>
          </p:cNvSpPr>
          <p:nvPr>
            <p:ph type="dt" sz="half" idx="10"/>
          </p:nvPr>
        </p:nvSpPr>
        <p:spPr/>
        <p:txBody>
          <a:bodyPr/>
          <a:lstStyle/>
          <a:p>
            <a:fld id="{1815FB38-58F3-410A-8DA4-4B706967601F}" type="datetime1">
              <a:rPr lang="en-US" smtClean="0"/>
              <a:t>8/20/2019</a:t>
            </a:fld>
            <a:endParaRPr lang="en-US" dirty="0"/>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21" name="Rectangle 20"/>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15256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am Page Duo Gray Horizontal">
    <p:spTree>
      <p:nvGrpSpPr>
        <p:cNvPr id="1" name=""/>
        <p:cNvGrpSpPr/>
        <p:nvPr/>
      </p:nvGrpSpPr>
      <p:grpSpPr>
        <a:xfrm>
          <a:off x="0" y="0"/>
          <a:ext cx="0" cy="0"/>
          <a:chOff x="0" y="0"/>
          <a:chExt cx="0" cy="0"/>
        </a:xfrm>
      </p:grpSpPr>
      <p:sp>
        <p:nvSpPr>
          <p:cNvPr id="8" name="Rectangle 7"/>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17" name="Rectangle 16"/>
          <p:cNvSpPr/>
          <p:nvPr/>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Picture Placeholder 2"/>
          <p:cNvSpPr>
            <a:spLocks noGrp="1"/>
          </p:cNvSpPr>
          <p:nvPr>
            <p:ph type="pic" sz="quarter" idx="13" hasCustomPrompt="1"/>
          </p:nvPr>
        </p:nvSpPr>
        <p:spPr>
          <a:xfrm>
            <a:off x="806333"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4" name="Text Placeholder 3"/>
          <p:cNvSpPr>
            <a:spLocks noGrp="1"/>
          </p:cNvSpPr>
          <p:nvPr>
            <p:ph type="body" sz="quarter" idx="16"/>
          </p:nvPr>
        </p:nvSpPr>
        <p:spPr>
          <a:xfrm>
            <a:off x="2876551" y="25717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25" name="Picture Placeholder 2"/>
          <p:cNvSpPr>
            <a:spLocks noGrp="1"/>
          </p:cNvSpPr>
          <p:nvPr>
            <p:ph type="pic" sz="quarter" idx="17" hasCustomPrompt="1"/>
          </p:nvPr>
        </p:nvSpPr>
        <p:spPr>
          <a:xfrm>
            <a:off x="6199806"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350"/>
            </a:lvl1pPr>
          </a:lstStyle>
          <a:p>
            <a:r>
              <a:rPr lang="en-US" dirty="0"/>
              <a:t>Click Icon to add picture</a:t>
            </a:r>
          </a:p>
        </p:txBody>
      </p:sp>
      <p:sp>
        <p:nvSpPr>
          <p:cNvPr id="26" name="Text Placeholder 3"/>
          <p:cNvSpPr>
            <a:spLocks noGrp="1"/>
          </p:cNvSpPr>
          <p:nvPr>
            <p:ph type="body" sz="quarter" idx="18"/>
          </p:nvPr>
        </p:nvSpPr>
        <p:spPr>
          <a:xfrm>
            <a:off x="8270023" y="25717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16" name="Rectangle 15"/>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Date Placeholder 2"/>
          <p:cNvSpPr>
            <a:spLocks noGrp="1"/>
          </p:cNvSpPr>
          <p:nvPr>
            <p:ph type="dt" sz="half" idx="10"/>
          </p:nvPr>
        </p:nvSpPr>
        <p:spPr/>
        <p:txBody>
          <a:bodyPr/>
          <a:lstStyle/>
          <a:p>
            <a:fld id="{7F519661-29C3-4FE0-9FC3-375A85A42C46}" type="datetime1">
              <a:rPr lang="en-US" smtClean="0"/>
              <a:t>8/20/2019</a:t>
            </a:fld>
            <a:endParaRPr lang="en-US" dirty="0"/>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
        <p:nvSpPr>
          <p:cNvPr id="14" name="Rectangle 13"/>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5475059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am Page 2 Up White BG Horizontal">
    <p:spTree>
      <p:nvGrpSpPr>
        <p:cNvPr id="1" name=""/>
        <p:cNvGrpSpPr/>
        <p:nvPr/>
      </p:nvGrpSpPr>
      <p:grpSpPr>
        <a:xfrm>
          <a:off x="0" y="0"/>
          <a:ext cx="0" cy="0"/>
          <a:chOff x="0" y="0"/>
          <a:chExt cx="0" cy="0"/>
        </a:xfrm>
      </p:grpSpPr>
      <p:sp>
        <p:nvSpPr>
          <p:cNvPr id="7" name="Rectangle 6"/>
          <p:cNvSpPr/>
          <p:nvPr/>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838200" y="152400"/>
            <a:ext cx="10515600" cy="914400"/>
          </a:xfrm>
        </p:spPr>
        <p:txBody>
          <a:bodyPr>
            <a:normAutofit/>
          </a:bodyPr>
          <a:lstStyle>
            <a:lvl1pPr algn="r">
              <a:defRPr sz="2700">
                <a:solidFill>
                  <a:schemeClr val="bg1"/>
                </a:solidFill>
              </a:defRPr>
            </a:lvl1pPr>
          </a:lstStyle>
          <a:p>
            <a:r>
              <a:rPr lang="en-US" dirty="0"/>
              <a:t>Click to edit title</a:t>
            </a:r>
          </a:p>
        </p:txBody>
      </p:sp>
      <p:sp>
        <p:nvSpPr>
          <p:cNvPr id="8" name="Rectangle 7"/>
          <p:cNvSpPr/>
          <p:nvPr/>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Picture Placeholder 2"/>
          <p:cNvSpPr>
            <a:spLocks noGrp="1"/>
          </p:cNvSpPr>
          <p:nvPr>
            <p:ph type="pic" sz="quarter" idx="13" hasCustomPrompt="1"/>
          </p:nvPr>
        </p:nvSpPr>
        <p:spPr>
          <a:xfrm>
            <a:off x="806333" y="2800330"/>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5" name="Text Placeholder 3"/>
          <p:cNvSpPr>
            <a:spLocks noGrp="1"/>
          </p:cNvSpPr>
          <p:nvPr>
            <p:ph type="body" sz="quarter" idx="16"/>
          </p:nvPr>
        </p:nvSpPr>
        <p:spPr>
          <a:xfrm>
            <a:off x="2876551" y="28003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16" name="Picture Placeholder 2"/>
          <p:cNvSpPr>
            <a:spLocks noGrp="1"/>
          </p:cNvSpPr>
          <p:nvPr>
            <p:ph type="pic" sz="quarter" idx="17" hasCustomPrompt="1"/>
          </p:nvPr>
        </p:nvSpPr>
        <p:spPr>
          <a:xfrm>
            <a:off x="6199806" y="2800330"/>
            <a:ext cx="1858809" cy="1858809"/>
          </a:xfrm>
          <a:prstGeom prst="rect">
            <a:avLst/>
          </a:prstGeom>
          <a:solidFill>
            <a:schemeClr val="bg1"/>
          </a:solidFill>
          <a:ln w="28575">
            <a:noFill/>
          </a:ln>
        </p:spPr>
        <p:txBody>
          <a:bodyPr anchor="ctr">
            <a:normAutofit/>
          </a:bodyPr>
          <a:lstStyle>
            <a:lvl1pPr marL="0" indent="0" algn="ctr">
              <a:buNone/>
              <a:defRPr sz="1350"/>
            </a:lvl1pPr>
          </a:lstStyle>
          <a:p>
            <a:r>
              <a:rPr lang="en-US" dirty="0"/>
              <a:t>Click Icon to add picture</a:t>
            </a:r>
          </a:p>
        </p:txBody>
      </p:sp>
      <p:sp>
        <p:nvSpPr>
          <p:cNvPr id="17" name="Text Placeholder 3"/>
          <p:cNvSpPr>
            <a:spLocks noGrp="1"/>
          </p:cNvSpPr>
          <p:nvPr>
            <p:ph type="body" sz="quarter" idx="18"/>
          </p:nvPr>
        </p:nvSpPr>
        <p:spPr>
          <a:xfrm>
            <a:off x="8270023" y="2800331"/>
            <a:ext cx="2866328" cy="1858809"/>
          </a:xfrm>
        </p:spPr>
        <p:txBody>
          <a:bodyPr anchor="ctr">
            <a:noAutofit/>
          </a:bodyPr>
          <a:lstStyle>
            <a:lvl1pPr marL="0" indent="0">
              <a:spcBef>
                <a:spcPts val="0"/>
              </a:spcBef>
              <a:buFont typeface="Arial" panose="020B0604020202020204" pitchFamily="34" charset="0"/>
              <a:buNone/>
              <a:defRPr sz="1350"/>
            </a:lvl1pPr>
            <a:lvl2pPr marL="342900" indent="0">
              <a:buFont typeface="Arial" panose="020B0604020202020204" pitchFamily="34" charset="0"/>
              <a:buNone/>
              <a:defRPr sz="1350"/>
            </a:lvl2pPr>
            <a:lvl3pPr marL="685800" indent="0">
              <a:buFont typeface="Arial" panose="020B0604020202020204" pitchFamily="34" charset="0"/>
              <a:buNone/>
              <a:defRPr sz="1350"/>
            </a:lvl3pPr>
            <a:lvl4pPr marL="1028700" indent="0">
              <a:buFont typeface="Arial" panose="020B0604020202020204" pitchFamily="34" charset="0"/>
              <a:buNone/>
              <a:defRPr sz="1350"/>
            </a:lvl4pPr>
            <a:lvl5pPr marL="1371600" indent="0">
              <a:buFont typeface="Arial" panose="020B0604020202020204" pitchFamily="34" charset="0"/>
              <a:buNone/>
              <a:defRPr sz="1350"/>
            </a:lvl5pPr>
          </a:lstStyle>
          <a:p>
            <a:pPr lvl="0"/>
            <a:r>
              <a:rPr lang="en-US"/>
              <a:t>Click to 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8/20/2019</a:t>
            </a:fld>
            <a:endParaRPr lang="en-US" dirty="0"/>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13" name="Rectangle 12"/>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p:cNvSpPr/>
          <p:nvPr userDrawn="1"/>
        </p:nvSpPr>
        <p:spPr>
          <a:xfrm>
            <a:off x="0" y="1216025"/>
            <a:ext cx="12192000" cy="119256"/>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18419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ig Image - Red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03865">
              <a:alpha val="87843"/>
            </a:srgbClr>
          </a:solidFill>
        </p:spPr>
        <p:txBody>
          <a:bodyPr>
            <a:normAutofit/>
          </a:bodyPr>
          <a:lstStyle>
            <a:lvl1pPr algn="ctr">
              <a:defRPr sz="2700">
                <a:solidFill>
                  <a:schemeClr val="bg1"/>
                </a:solidFill>
              </a:defRPr>
            </a:lvl1pPr>
          </a:lstStyle>
          <a:p>
            <a:r>
              <a:rPr lang="en-US" dirty="0"/>
              <a:t>Click to edit title</a:t>
            </a:r>
          </a:p>
        </p:txBody>
      </p:sp>
      <p:sp>
        <p:nvSpPr>
          <p:cNvPr id="4" name="Picture Placeholder 12"/>
          <p:cNvSpPr>
            <a:spLocks noGrp="1"/>
          </p:cNvSpPr>
          <p:nvPr>
            <p:ph type="pic" sz="quarter" idx="10"/>
          </p:nvPr>
        </p:nvSpPr>
        <p:spPr>
          <a:xfrm>
            <a:off x="0" y="2"/>
            <a:ext cx="12192000" cy="6857998"/>
          </a:xfrm>
        </p:spPr>
        <p:txBody>
          <a:bodyPr/>
          <a:lstStyle/>
          <a:p>
            <a:r>
              <a:rPr lang="en-US"/>
              <a:t>Click icon to add picture</a:t>
            </a:r>
          </a:p>
        </p:txBody>
      </p:sp>
    </p:spTree>
    <p:extLst>
      <p:ext uri="{BB962C8B-B14F-4D97-AF65-F5344CB8AC3E}">
        <p14:creationId xmlns:p14="http://schemas.microsoft.com/office/powerpoint/2010/main" val="527688230"/>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ig Image - Black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1"/>
            <a:ext cx="12192000" cy="1219200"/>
          </a:xfrm>
          <a:solidFill>
            <a:srgbClr val="0D0D0D">
              <a:alpha val="87843"/>
            </a:srgbClr>
          </a:solidFill>
        </p:spPr>
        <p:txBody>
          <a:bodyPr>
            <a:normAutofit/>
          </a:bodyPr>
          <a:lstStyle>
            <a:lvl1pPr algn="ctr">
              <a:defRPr sz="2700">
                <a:solidFill>
                  <a:schemeClr val="bg1"/>
                </a:solidFill>
              </a:defRPr>
            </a:lvl1pPr>
          </a:lstStyle>
          <a:p>
            <a:r>
              <a:rPr lang="en-US" dirty="0"/>
              <a:t>Click to edit title</a:t>
            </a:r>
          </a:p>
        </p:txBody>
      </p:sp>
      <p:sp>
        <p:nvSpPr>
          <p:cNvPr id="4" name="Picture Placeholder 12"/>
          <p:cNvSpPr>
            <a:spLocks noGrp="1"/>
          </p:cNvSpPr>
          <p:nvPr>
            <p:ph type="pic" sz="quarter" idx="10"/>
          </p:nvPr>
        </p:nvSpPr>
        <p:spPr>
          <a:xfrm>
            <a:off x="0" y="4"/>
            <a:ext cx="12192000" cy="6857999"/>
          </a:xfrm>
        </p:spPr>
        <p:txBody>
          <a:bodyPr/>
          <a:lstStyle/>
          <a:p>
            <a:r>
              <a:rPr lang="en-US"/>
              <a:t>Click icon to add picture</a:t>
            </a:r>
          </a:p>
        </p:txBody>
      </p:sp>
    </p:spTree>
    <p:extLst>
      <p:ext uri="{BB962C8B-B14F-4D97-AF65-F5344CB8AC3E}">
        <p14:creationId xmlns:p14="http://schemas.microsoft.com/office/powerpoint/2010/main" val="472597765"/>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ig Image - Blue Title">
    <p:bg>
      <p:bgPr>
        <a:solidFill>
          <a:schemeClr val="bg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1" y="5638800"/>
            <a:ext cx="12192000" cy="1219200"/>
          </a:xfrm>
          <a:solidFill>
            <a:srgbClr val="78BE21">
              <a:alpha val="87843"/>
            </a:srgbClr>
          </a:solidFill>
        </p:spPr>
        <p:txBody>
          <a:bodyPr>
            <a:normAutofit/>
          </a:bodyPr>
          <a:lstStyle>
            <a:lvl1pPr algn="ctr">
              <a:defRPr sz="2700">
                <a:solidFill>
                  <a:schemeClr val="tx2"/>
                </a:solidFill>
              </a:defRPr>
            </a:lvl1pPr>
          </a:lstStyle>
          <a:p>
            <a:r>
              <a:rPr lang="en-US" dirty="0"/>
              <a:t>Click to edit title</a:t>
            </a:r>
          </a:p>
        </p:txBody>
      </p:sp>
      <p:sp>
        <p:nvSpPr>
          <p:cNvPr id="4" name="Picture Placeholder 12"/>
          <p:cNvSpPr>
            <a:spLocks noGrp="1"/>
          </p:cNvSpPr>
          <p:nvPr>
            <p:ph type="pic" sz="quarter" idx="10"/>
          </p:nvPr>
        </p:nvSpPr>
        <p:spPr>
          <a:xfrm>
            <a:off x="0" y="4"/>
            <a:ext cx="12192000" cy="6857999"/>
          </a:xfrm>
        </p:spPr>
        <p:txBody>
          <a:bodyPr/>
          <a:lstStyle/>
          <a:p>
            <a:r>
              <a:rPr lang="en-US"/>
              <a:t>Click icon to add picture</a:t>
            </a:r>
          </a:p>
        </p:txBody>
      </p:sp>
    </p:spTree>
    <p:extLst>
      <p:ext uri="{BB962C8B-B14F-4D97-AF65-F5344CB8AC3E}">
        <p14:creationId xmlns:p14="http://schemas.microsoft.com/office/powerpoint/2010/main" val="153041456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74359-B2A5-40F1-ACB2-C0B3FE7961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568623-1D23-4775-A05E-66EB744817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8529B1-A1E6-4AFF-8D69-C0A4B3D1B6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DF4C67-5EF6-4E9B-9200-0E36EEA43AB8}"/>
              </a:ext>
            </a:extLst>
          </p:cNvPr>
          <p:cNvSpPr>
            <a:spLocks noGrp="1"/>
          </p:cNvSpPr>
          <p:nvPr>
            <p:ph type="dt" sz="half" idx="10"/>
          </p:nvPr>
        </p:nvSpPr>
        <p:spPr/>
        <p:txBody>
          <a:bodyPr/>
          <a:lstStyle/>
          <a:p>
            <a:fld id="{1DE2DCB2-D228-479E-869F-D278E16D1FF0}" type="datetimeFigureOut">
              <a:rPr lang="en-US" smtClean="0"/>
              <a:t>8/20/2019</a:t>
            </a:fld>
            <a:endParaRPr lang="en-US"/>
          </a:p>
        </p:txBody>
      </p:sp>
      <p:sp>
        <p:nvSpPr>
          <p:cNvPr id="6" name="Footer Placeholder 5">
            <a:extLst>
              <a:ext uri="{FF2B5EF4-FFF2-40B4-BE49-F238E27FC236}">
                <a16:creationId xmlns:a16="http://schemas.microsoft.com/office/drawing/2014/main" id="{9243E1E1-679C-4B47-913F-22BC98D9AD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B02FFF-C075-4026-80E7-CFB9CEABCFF9}"/>
              </a:ext>
            </a:extLst>
          </p:cNvPr>
          <p:cNvSpPr>
            <a:spLocks noGrp="1"/>
          </p:cNvSpPr>
          <p:nvPr>
            <p:ph type="sldNum" sz="quarter" idx="12"/>
          </p:nvPr>
        </p:nvSpPr>
        <p:spPr/>
        <p:txBody>
          <a:bodyPr/>
          <a:lstStyle/>
          <a:p>
            <a:fld id="{4731D3B8-DCF7-45EA-92F7-9E8BEB4346F9}" type="slidenum">
              <a:rPr lang="en-US" smtClean="0"/>
              <a:t>‹#›</a:t>
            </a:fld>
            <a:endParaRPr lang="en-US"/>
          </a:p>
        </p:txBody>
      </p:sp>
    </p:spTree>
    <p:extLst>
      <p:ext uri="{BB962C8B-B14F-4D97-AF65-F5344CB8AC3E}">
        <p14:creationId xmlns:p14="http://schemas.microsoft.com/office/powerpoint/2010/main" val="26542372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3"/>
            <a:ext cx="8128000" cy="2966751"/>
          </a:xfrm>
        </p:spPr>
        <p:txBody>
          <a:bodyPr/>
          <a:lstStyle/>
          <a:p>
            <a:r>
              <a:rPr lang="en-US"/>
              <a:t>Click icon to add table</a:t>
            </a:r>
          </a:p>
        </p:txBody>
      </p:sp>
      <p:sp>
        <p:nvSpPr>
          <p:cNvPr id="5" name="Rectangle 4"/>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92993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7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3"/>
            <a:ext cx="8128000" cy="2966751"/>
          </a:xfrm>
        </p:spPr>
        <p:txBody>
          <a:bodyPr/>
          <a:lstStyle>
            <a:lvl1pPr>
              <a:buClr>
                <a:schemeClr val="accent2"/>
              </a:buClr>
              <a:defRPr>
                <a:solidFill>
                  <a:schemeClr val="bg1"/>
                </a:solidFill>
              </a:defRPr>
            </a:lvl1pPr>
          </a:lstStyle>
          <a:p>
            <a:r>
              <a:rPr lang="en-US"/>
              <a:t>Click icon to add table</a:t>
            </a:r>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Minnesota Department of Administration </a:t>
            </a:r>
            <a:r>
              <a:rPr lang="en-US">
                <a:solidFill>
                  <a:srgbClr val="78BE21"/>
                </a:solidFill>
              </a:rPr>
              <a:t>|</a:t>
            </a:r>
            <a:r>
              <a:rPr lang="en-US"/>
              <a:t> mn.gov/admin</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0" name="Rectangle 9"/>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55592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Minnesota Department of Administration </a:t>
            </a:r>
            <a:r>
              <a:rPr lang="en-US">
                <a:solidFill>
                  <a:srgbClr val="78BE21"/>
                </a:solidFill>
              </a:rPr>
              <a:t>|</a:t>
            </a:r>
            <a:r>
              <a:rPr lang="en-US"/>
              <a:t> mn.gov/admin</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33409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6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3"/>
            <a:ext cx="9287236" cy="4733889"/>
          </a:xfrm>
        </p:spPr>
        <p:txBody>
          <a:bodyPr/>
          <a:lstStyle>
            <a:lvl1pPr>
              <a:defRPr/>
            </a:lvl1pPr>
          </a:lstStyle>
          <a:p>
            <a:r>
              <a:rPr lang="en-US" dirty="0"/>
              <a:t>Click icon to insert screenshot</a:t>
            </a:r>
          </a:p>
        </p:txBody>
      </p:sp>
      <p:sp>
        <p:nvSpPr>
          <p:cNvPr id="11" name="Text Placeholder 3"/>
          <p:cNvSpPr>
            <a:spLocks noGrp="1"/>
          </p:cNvSpPr>
          <p:nvPr>
            <p:ph type="body" sz="quarter" idx="13"/>
          </p:nvPr>
        </p:nvSpPr>
        <p:spPr>
          <a:xfrm>
            <a:off x="815895" y="136520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82593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8"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7" y="3211515"/>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1" y="6356352"/>
            <a:ext cx="1358591" cy="365125"/>
          </a:xfrm>
        </p:spPr>
        <p:txBody>
          <a:bodyPr/>
          <a:lstStyle/>
          <a:p>
            <a:fld id="{5D76A200-3168-4D33-A718-3974884CE863}"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11" name="Slide Number Placeholder 6"/>
          <p:cNvSpPr>
            <a:spLocks noGrp="1"/>
          </p:cNvSpPr>
          <p:nvPr>
            <p:ph type="sldNum" sz="quarter" idx="13"/>
          </p:nvPr>
        </p:nvSpPr>
        <p:spPr>
          <a:xfrm>
            <a:off x="9891133" y="6356352"/>
            <a:ext cx="1462668" cy="365125"/>
          </a:xfrm>
        </p:spPr>
        <p:txBody>
          <a:bodyPr/>
          <a:lstStyle/>
          <a:p>
            <a:fld id="{48F63A3B-78C7-47BE-AE5E-E10140E04643}" type="slidenum">
              <a:rPr lang="en-US" smtClean="0"/>
              <a:t>‹#›</a:t>
            </a:fld>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45478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27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5"/>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3"/>
            <a:ext cx="9287236" cy="4733889"/>
          </a:xfrm>
        </p:spPr>
        <p:txBody>
          <a:bodyPr/>
          <a:lstStyle>
            <a:lvl1pPr>
              <a:defRPr/>
            </a:lvl1pPr>
          </a:lstStyle>
          <a:p>
            <a:r>
              <a:rPr lang="en-US" dirty="0"/>
              <a:t>Click icon to insert screenshot</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3413803"/>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descr="Comput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2852" y="434837"/>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8" y="691884"/>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276FB33B-BCEE-4E25-B97B-A564B0E1024B}" type="datetime1">
              <a:rPr lang="en-US" smtClean="0"/>
              <a:t>8/20/2019</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Minnesota Department of Administration </a:t>
            </a:r>
            <a:r>
              <a:rPr lang="en-US">
                <a:solidFill>
                  <a:srgbClr val="78BE21"/>
                </a:solidFill>
              </a:rPr>
              <a:t>|</a:t>
            </a:r>
            <a:r>
              <a:rPr lang="en-US"/>
              <a:t> mn.gov/admin</a:t>
            </a:r>
            <a:endParaRPr lang="en-US" dirty="0"/>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pic>
        <p:nvPicPr>
          <p:cNvPr id="12" name="Picture 11"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2" y="434837"/>
            <a:ext cx="6828661" cy="6050713"/>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9998464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276FB33B-BCEE-4E25-B97B-A564B0E1024B}" type="datetime1">
              <a:rPr lang="en-US" smtClean="0"/>
              <a:t>8/20/2019</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Minnesota Department of Administration </a:t>
            </a:r>
            <a:r>
              <a:rPr lang="en-US">
                <a:solidFill>
                  <a:srgbClr val="78BE21"/>
                </a:solidFill>
              </a:rPr>
              <a:t>|</a:t>
            </a:r>
            <a:r>
              <a:rPr lang="en-US"/>
              <a:t> mn.gov/admin</a:t>
            </a:r>
            <a:endParaRPr lang="en-US" dirty="0"/>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21597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2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27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3"/>
            <a:ext cx="9287236" cy="4733889"/>
          </a:xfrm>
        </p:spPr>
        <p:txBody>
          <a:bodyPr/>
          <a:lstStyle>
            <a:lvl1pPr>
              <a:defRPr/>
            </a:lvl1pPr>
          </a:lstStyle>
          <a:p>
            <a:r>
              <a:rPr lang="en-US" dirty="0"/>
              <a:t>Click icon to insert screenshot</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32475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itle 1"/>
          <p:cNvSpPr>
            <a:spLocks noGrp="1"/>
          </p:cNvSpPr>
          <p:nvPr>
            <p:ph type="title" hasCustomPrompt="1"/>
          </p:nvPr>
        </p:nvSpPr>
        <p:spPr>
          <a:xfrm>
            <a:off x="1387736" y="1438509"/>
            <a:ext cx="9488245" cy="2219093"/>
          </a:xfrm>
        </p:spPr>
        <p:txBody>
          <a:bodyPr>
            <a:noAutofit/>
          </a:bodyPr>
          <a:lstStyle>
            <a:lvl1pPr algn="ctr">
              <a:tabLst>
                <a:tab pos="2827735" algn="l"/>
              </a:tabLst>
              <a:defRPr sz="375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8"/>
            <a:ext cx="9488245" cy="1015739"/>
          </a:xfrm>
        </p:spPr>
        <p:txBody>
          <a:bodyPr anchor="ctr">
            <a:normAutofit/>
          </a:bodyPr>
          <a:lstStyle>
            <a:lvl1pPr marL="0" indent="0" algn="ctr">
              <a:buNone/>
              <a:defRPr sz="18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276FB33B-BCEE-4E25-B97B-A564B0E1024B}" type="datetime1">
              <a:rPr lang="en-US" smtClean="0"/>
              <a:t>8/20/2019</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Minnesota Department of Administration </a:t>
            </a:r>
            <a:r>
              <a:rPr lang="en-US">
                <a:solidFill>
                  <a:srgbClr val="78BE21"/>
                </a:solidFill>
              </a:rPr>
              <a:t>|</a:t>
            </a:r>
            <a:r>
              <a:rPr lang="en-US"/>
              <a:t> mn.gov/admin</a:t>
            </a:r>
            <a:endParaRPr lang="en-US" dirty="0"/>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85535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37E86-BA17-4157-829F-3135BD8D3A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151B54-89CB-43C2-BD43-31BCA6F8B7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045F9F-5E82-4CA2-B66D-A7529F1A8C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26237A-F58B-4312-AD3A-2106436E1C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1B8367-44CA-428F-A50D-FFF7794C62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1701ED-AE80-4122-B70A-31928AA5AEB9}"/>
              </a:ext>
            </a:extLst>
          </p:cNvPr>
          <p:cNvSpPr>
            <a:spLocks noGrp="1"/>
          </p:cNvSpPr>
          <p:nvPr>
            <p:ph type="dt" sz="half" idx="10"/>
          </p:nvPr>
        </p:nvSpPr>
        <p:spPr/>
        <p:txBody>
          <a:bodyPr/>
          <a:lstStyle/>
          <a:p>
            <a:fld id="{1DE2DCB2-D228-479E-869F-D278E16D1FF0}" type="datetimeFigureOut">
              <a:rPr lang="en-US" smtClean="0"/>
              <a:t>8/20/2019</a:t>
            </a:fld>
            <a:endParaRPr lang="en-US"/>
          </a:p>
        </p:txBody>
      </p:sp>
      <p:sp>
        <p:nvSpPr>
          <p:cNvPr id="8" name="Footer Placeholder 7">
            <a:extLst>
              <a:ext uri="{FF2B5EF4-FFF2-40B4-BE49-F238E27FC236}">
                <a16:creationId xmlns:a16="http://schemas.microsoft.com/office/drawing/2014/main" id="{05C3D978-0A75-4E9C-988E-BF2DB18829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70DDF7-3A6A-41F8-88EA-851AC5FEB561}"/>
              </a:ext>
            </a:extLst>
          </p:cNvPr>
          <p:cNvSpPr>
            <a:spLocks noGrp="1"/>
          </p:cNvSpPr>
          <p:nvPr>
            <p:ph type="sldNum" sz="quarter" idx="12"/>
          </p:nvPr>
        </p:nvSpPr>
        <p:spPr/>
        <p:txBody>
          <a:bodyPr/>
          <a:lstStyle/>
          <a:p>
            <a:fld id="{4731D3B8-DCF7-45EA-92F7-9E8BEB4346F9}" type="slidenum">
              <a:rPr lang="en-US" smtClean="0"/>
              <a:t>‹#›</a:t>
            </a:fld>
            <a:endParaRPr lang="en-US"/>
          </a:p>
        </p:txBody>
      </p:sp>
    </p:spTree>
    <p:extLst>
      <p:ext uri="{BB962C8B-B14F-4D97-AF65-F5344CB8AC3E}">
        <p14:creationId xmlns:p14="http://schemas.microsoft.com/office/powerpoint/2010/main" val="27712002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8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itle 1"/>
          <p:cNvSpPr>
            <a:spLocks noGrp="1"/>
          </p:cNvSpPr>
          <p:nvPr>
            <p:ph type="title" hasCustomPrompt="1"/>
          </p:nvPr>
        </p:nvSpPr>
        <p:spPr>
          <a:xfrm>
            <a:off x="1387736" y="1438509"/>
            <a:ext cx="9488245" cy="2219093"/>
          </a:xfrm>
        </p:spPr>
        <p:txBody>
          <a:bodyPr>
            <a:noAutofit/>
          </a:bodyPr>
          <a:lstStyle>
            <a:lvl1pPr algn="ctr">
              <a:tabLst>
                <a:tab pos="2827735" algn="l"/>
              </a:tabLst>
              <a:defRPr sz="375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8"/>
            <a:ext cx="9488245" cy="1015739"/>
          </a:xfrm>
        </p:spPr>
        <p:txBody>
          <a:bodyPr anchor="ctr">
            <a:normAutofit/>
          </a:bodyPr>
          <a:lstStyle>
            <a:lvl1pPr marL="0" indent="0" algn="ctr">
              <a:buNone/>
              <a:defRPr sz="18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276FB33B-BCEE-4E25-B97B-A564B0E1024B}" type="datetime1">
              <a:rPr lang="en-US" smtClean="0"/>
              <a:t>8/20/2019</a:t>
            </a:fld>
            <a:endParaRPr lang="en-US" dirty="0"/>
          </a:p>
        </p:txBody>
      </p:sp>
      <p:sp>
        <p:nvSpPr>
          <p:cNvPr id="18"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bg1"/>
                </a:solidFill>
              </a:defRPr>
            </a:lvl1pPr>
          </a:lstStyle>
          <a:p>
            <a:r>
              <a:rPr lang="en-US"/>
              <a:t>Minnesota Department of Administration </a:t>
            </a:r>
            <a:r>
              <a:rPr lang="en-US">
                <a:solidFill>
                  <a:srgbClr val="78BE21"/>
                </a:solidFill>
              </a:rPr>
              <a:t>|</a:t>
            </a:r>
            <a:r>
              <a:rPr lang="en-US"/>
              <a:t> mn.gov/admin</a:t>
            </a:r>
            <a:endParaRPr lang="en-US" dirty="0"/>
          </a:p>
        </p:txBody>
      </p:sp>
      <p:sp>
        <p:nvSpPr>
          <p:cNvPr id="1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281384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1756172" algn="l"/>
                <a:tab pos="2827735" algn="l"/>
              </a:tabLst>
              <a:defRPr sz="4125"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rgbClr val="003865"/>
                </a:solidFill>
              </a:defRPr>
            </a:lvl1pPr>
          </a:lstStyle>
          <a:p>
            <a:fld id="{37C3B6E0-E413-4EA2-9B23-AF69A1623F89}" type="datetime1">
              <a:rPr lang="en-US" smtClean="0"/>
              <a:pPr/>
              <a:t>8/20/2019</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Minnesota Department of Administration | mn.gov/admin</a:t>
            </a:r>
            <a:endParaRPr lang="en-US" dirty="0"/>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30057309"/>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r>
              <a:rPr lang="en-US"/>
              <a:t>Click icon to add picture</a:t>
            </a:r>
            <a:endParaRPr lang="en-US" dirty="0"/>
          </a:p>
        </p:txBody>
      </p:sp>
      <p:sp>
        <p:nvSpPr>
          <p:cNvPr id="2" name="Title 1"/>
          <p:cNvSpPr>
            <a:spLocks noGrp="1"/>
          </p:cNvSpPr>
          <p:nvPr>
            <p:ph type="title" hasCustomPrompt="1"/>
          </p:nvPr>
        </p:nvSpPr>
        <p:spPr>
          <a:xfrm>
            <a:off x="5720398" y="912530"/>
            <a:ext cx="4661388" cy="4661388"/>
          </a:xfrm>
          <a:prstGeom prst="ellipse">
            <a:avLst/>
          </a:prstGeom>
          <a:solidFill>
            <a:srgbClr val="003865">
              <a:alpha val="87843"/>
            </a:srgbClr>
          </a:solidFill>
        </p:spPr>
        <p:txBody>
          <a:bodyPr>
            <a:noAutofit/>
          </a:bodyPr>
          <a:lstStyle>
            <a:lvl1pPr algn="ctr">
              <a:tabLst>
                <a:tab pos="2827735" algn="l"/>
              </a:tabLst>
              <a:defRPr sz="3375"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7" y="524007"/>
            <a:ext cx="2155300" cy="2155300"/>
          </a:xfrm>
          <a:prstGeom prst="ellipse">
            <a:avLst/>
          </a:prstGeom>
          <a:solidFill>
            <a:srgbClr val="78BE21">
              <a:alpha val="87843"/>
            </a:srgbClr>
          </a:solidFill>
        </p:spPr>
        <p:txBody>
          <a:bodyPr anchor="ctr">
            <a:normAutofit/>
          </a:bodyPr>
          <a:lstStyle>
            <a:lvl1pPr marL="0" indent="0" algn="ctr">
              <a:buNone/>
              <a:defRPr sz="1875"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1" y="3581845"/>
            <a:ext cx="2637979" cy="2637978"/>
          </a:xfrm>
          <a:prstGeom prst="ellipse">
            <a:avLst/>
          </a:prstGeom>
          <a:solidFill>
            <a:srgbClr val="000000">
              <a:alpha val="87843"/>
            </a:srgbClr>
          </a:solidFill>
        </p:spPr>
        <p:txBody>
          <a:bodyPr anchor="ctr">
            <a:normAutofit/>
          </a:bodyPr>
          <a:lstStyle>
            <a:lvl1pPr marL="0" indent="0" algn="ctr">
              <a:buNone/>
              <a:defRPr sz="1875"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rgbClr val="003865"/>
                </a:solidFill>
              </a:defRPr>
            </a:lvl1pPr>
          </a:lstStyle>
          <a:p>
            <a:fld id="{438A7556-21FA-4204-9DD6-1F6FDEC2C796}" type="datetime1">
              <a:rPr lang="en-US" smtClean="0"/>
              <a:pPr/>
              <a:t>8/20/2019</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77907516"/>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2299476" y="1609867"/>
            <a:ext cx="7593051" cy="3638266"/>
          </a:xfrm>
          <a:solidFill>
            <a:srgbClr val="003865">
              <a:alpha val="87843"/>
            </a:srgbClr>
          </a:solidFill>
        </p:spPr>
        <p:txBody>
          <a:bodyPr>
            <a:noAutofit/>
          </a:bodyPr>
          <a:lstStyle>
            <a:lvl1pPr algn="ctr">
              <a:spcAft>
                <a:spcPts val="750"/>
              </a:spcAft>
              <a:tabLst>
                <a:tab pos="2827735" algn="l"/>
              </a:tabLst>
              <a:defRPr sz="525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rgbClr val="003865"/>
                </a:solidFill>
              </a:defRPr>
            </a:lvl1pPr>
          </a:lstStyle>
          <a:p>
            <a:fld id="{0EB49D9C-C4C1-46A9-AED8-599F8B47287F}" type="datetime1">
              <a:rPr lang="en-US" smtClean="0"/>
              <a:pPr/>
              <a:t>8/20/2019</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855153"/>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6"/>
            <a:ext cx="10515600" cy="1340989"/>
          </a:xfrm>
        </p:spPr>
        <p:txBody>
          <a:bodyPr>
            <a:noAutofit/>
          </a:bodyPr>
          <a:lstStyle>
            <a:lvl1pPr algn="ctr">
              <a:tabLst>
                <a:tab pos="2827735" algn="l"/>
              </a:tabLst>
              <a:defRPr sz="525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8/20/2019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1328652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Quote Solid Light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389686"/>
            <a:ext cx="12192000" cy="1340989"/>
          </a:xfrm>
          <a:solidFill>
            <a:schemeClr val="tx1"/>
          </a:solidFill>
        </p:spPr>
        <p:txBody>
          <a:bodyPr>
            <a:noAutofit/>
          </a:bodyPr>
          <a:lstStyle>
            <a:lvl1pPr algn="ctr">
              <a:tabLst>
                <a:tab pos="2827735" algn="l"/>
              </a:tabLst>
              <a:defRPr sz="5250">
                <a:solidFill>
                  <a:schemeClr val="accent2"/>
                </a:solidFill>
              </a:defRPr>
            </a:lvl1pPr>
          </a:lstStyle>
          <a:p>
            <a:r>
              <a:rPr lang="en-US" dirty="0"/>
              <a:t>Quote or Statement</a:t>
            </a:r>
          </a:p>
        </p:txBody>
      </p:sp>
      <p:sp>
        <p:nvSpPr>
          <p:cNvPr id="8"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p>
            <a:fld id="{466A75E6-E45B-4C5D-981E-7C8ED0C72F5D}" type="datetime1">
              <a:rPr lang="en-US" smtClean="0"/>
              <a:t>8/20/2019</a:t>
            </a:fld>
            <a:endParaRPr lang="en-US" dirty="0"/>
          </a:p>
        </p:txBody>
      </p:sp>
      <p:sp>
        <p:nvSpPr>
          <p:cNvPr id="5" name="Footer Placeholder 4"/>
          <p:cNvSpPr>
            <a:spLocks noGrp="1"/>
          </p:cNvSpPr>
          <p:nvPr>
            <p:ph type="ftr" sz="quarter" idx="12"/>
          </p:nvPr>
        </p:nvSpPr>
        <p:spPr/>
        <p:txBody>
          <a:bodyPr/>
          <a:lstStyle>
            <a:lvl1pPr>
              <a:defRPr>
                <a:solidFill>
                  <a:schemeClr val="tx2"/>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264175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ote Full Image Background">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4" hasCustomPrompt="1"/>
          </p:nvPr>
        </p:nvSpPr>
        <p:spPr>
          <a:xfrm>
            <a:off x="0" y="0"/>
            <a:ext cx="12192000" cy="6858000"/>
          </a:xfrm>
        </p:spPr>
        <p:txBody>
          <a:bodyPr/>
          <a:lstStyle>
            <a:lvl1pPr>
              <a:defRPr/>
            </a:lvl1pPr>
          </a:lstStyle>
          <a:p>
            <a:r>
              <a:rPr lang="en-US" dirty="0"/>
              <a:t>Click icon to edit background picture</a:t>
            </a:r>
          </a:p>
        </p:txBody>
      </p:sp>
      <p:sp>
        <p:nvSpPr>
          <p:cNvPr id="12" name="Title 1"/>
          <p:cNvSpPr>
            <a:spLocks noGrp="1"/>
          </p:cNvSpPr>
          <p:nvPr>
            <p:ph type="title" hasCustomPrompt="1"/>
          </p:nvPr>
        </p:nvSpPr>
        <p:spPr>
          <a:xfrm>
            <a:off x="838200" y="1389686"/>
            <a:ext cx="10515600" cy="1340989"/>
          </a:xfrm>
        </p:spPr>
        <p:txBody>
          <a:bodyPr>
            <a:noAutofit/>
          </a:bodyPr>
          <a:lstStyle>
            <a:lvl1pPr algn="ctr">
              <a:tabLst>
                <a:tab pos="2827735" algn="l"/>
              </a:tabLst>
              <a:defRPr sz="5250">
                <a:solidFill>
                  <a:schemeClr val="bg1"/>
                </a:solidFill>
              </a:defRPr>
            </a:lvl1pPr>
          </a:lstStyle>
          <a:p>
            <a:r>
              <a:rPr lang="en-US" dirty="0"/>
              <a:t>Quote or Statement</a:t>
            </a:r>
          </a:p>
        </p:txBody>
      </p:sp>
      <p:sp>
        <p:nvSpPr>
          <p:cNvPr id="13"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rgbClr val="003865"/>
                </a:solidFill>
              </a:defRPr>
            </a:lvl1pPr>
          </a:lstStyle>
          <a:p>
            <a:fld id="{F8B25D9D-5365-41CD-BF43-4FFFCBF4BBDA}" type="datetime1">
              <a:rPr lang="en-US" smtClean="0"/>
              <a:pPr/>
              <a:t>8/20/2019</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30428196"/>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ig Number - Image Background">
    <p:bg>
      <p:bgPr>
        <a:solidFill>
          <a:schemeClr val="bg1"/>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4"/>
          </p:nvPr>
        </p:nvSpPr>
        <p:spPr>
          <a:xfrm>
            <a:off x="0" y="0"/>
            <a:ext cx="12192000" cy="6858000"/>
          </a:xfrm>
        </p:spPr>
        <p:txBody>
          <a:bodyPr/>
          <a:lstStyle/>
          <a:p>
            <a:r>
              <a:rPr lang="en-US"/>
              <a:t>Click icon to add picture</a:t>
            </a:r>
          </a:p>
        </p:txBody>
      </p:sp>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2827735" algn="l"/>
              </a:tabLst>
              <a:defRPr sz="4500" baseline="0">
                <a:solidFill>
                  <a:schemeClr val="accent1"/>
                </a:solidFill>
              </a:defRPr>
            </a:lvl1pPr>
          </a:lstStyle>
          <a:p>
            <a:r>
              <a:rPr lang="en-US" dirty="0"/>
              <a:t>Click to edit title.</a:t>
            </a:r>
          </a:p>
        </p:txBody>
      </p:sp>
      <p:sp>
        <p:nvSpPr>
          <p:cNvPr id="9" name="Text Placeholder 8"/>
          <p:cNvSpPr>
            <a:spLocks noGrp="1"/>
          </p:cNvSpPr>
          <p:nvPr>
            <p:ph type="body" sz="quarter" idx="15" hasCustomPrompt="1"/>
          </p:nvPr>
        </p:nvSpPr>
        <p:spPr>
          <a:xfrm>
            <a:off x="1005466" y="0"/>
            <a:ext cx="3986213" cy="5086350"/>
          </a:xfrm>
        </p:spPr>
        <p:txBody>
          <a:bodyPr>
            <a:noAutofit/>
          </a:bodyPr>
          <a:lstStyle>
            <a:lvl1pPr marL="0" indent="0" algn="ctr">
              <a:spcBef>
                <a:spcPts val="0"/>
              </a:spcBef>
              <a:spcAft>
                <a:spcPts val="0"/>
              </a:spcAft>
              <a:buNone/>
              <a:defRPr sz="300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rgbClr val="003865"/>
                </a:solidFill>
              </a:defRPr>
            </a:lvl1pPr>
          </a:lstStyle>
          <a:p>
            <a:fld id="{8CC894EF-7DC0-4B7C-83F8-29D989AA60F6}" type="datetime1">
              <a:rPr lang="en-US" smtClean="0"/>
              <a:pPr/>
              <a:t>8/20/2019</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a:t>Optional Tagline Goes Here | mn.gov/websiteurl</a:t>
            </a:r>
            <a:endParaRPr lang="en-US" dirty="0"/>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429775063"/>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Big Number -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24139" y="624469"/>
            <a:ext cx="5198328" cy="5072440"/>
          </a:xfrm>
          <a:prstGeom prst="ellipse">
            <a:avLst/>
          </a:prstGeom>
          <a:solidFill>
            <a:schemeClr val="bg1"/>
          </a:solidFill>
        </p:spPr>
        <p:txBody>
          <a:bodyPr>
            <a:noAutofit/>
          </a:bodyPr>
          <a:lstStyle>
            <a:lvl1pPr algn="ctr">
              <a:tabLst>
                <a:tab pos="2827735" algn="l"/>
              </a:tabLst>
              <a:defRPr sz="4500" baseline="0">
                <a:solidFill>
                  <a:schemeClr val="accent1"/>
                </a:solidFill>
              </a:defRPr>
            </a:lvl1pPr>
          </a:lstStyle>
          <a:p>
            <a:r>
              <a:rPr lang="en-US" dirty="0"/>
              <a:t>Click to edit title.</a:t>
            </a:r>
          </a:p>
        </p:txBody>
      </p:sp>
      <p:sp>
        <p:nvSpPr>
          <p:cNvPr id="10" name="Text Placeholder 8"/>
          <p:cNvSpPr>
            <a:spLocks noGrp="1"/>
          </p:cNvSpPr>
          <p:nvPr>
            <p:ph type="body" sz="quarter" idx="15" hasCustomPrompt="1"/>
          </p:nvPr>
        </p:nvSpPr>
        <p:spPr>
          <a:xfrm>
            <a:off x="1005466" y="0"/>
            <a:ext cx="3986213" cy="5086350"/>
          </a:xfrm>
        </p:spPr>
        <p:txBody>
          <a:bodyPr>
            <a:noAutofit/>
          </a:bodyPr>
          <a:lstStyle>
            <a:lvl1pPr marL="0" indent="0" algn="ctr">
              <a:spcBef>
                <a:spcPts val="0"/>
              </a:spcBef>
              <a:spcAft>
                <a:spcPts val="0"/>
              </a:spcAft>
              <a:buNone/>
              <a:defRPr sz="30000" i="0">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2</a:t>
            </a:r>
          </a:p>
        </p:txBody>
      </p:sp>
      <p:sp>
        <p:nvSpPr>
          <p:cNvPr id="3" name="Date Placeholder 2"/>
          <p:cNvSpPr>
            <a:spLocks noGrp="1"/>
          </p:cNvSpPr>
          <p:nvPr>
            <p:ph type="dt" sz="half" idx="10"/>
          </p:nvPr>
        </p:nvSpPr>
        <p:spPr/>
        <p:txBody>
          <a:bodyPr/>
          <a:lstStyle>
            <a:lvl1pPr>
              <a:defRPr>
                <a:solidFill>
                  <a:schemeClr val="bg1"/>
                </a:solidFill>
              </a:defRPr>
            </a:lvl1pPr>
          </a:lstStyle>
          <a:p>
            <a:fld id="{578DBCF0-11C3-4F19-90D9-2EE7F00784FE}" type="datetime1">
              <a:rPr lang="en-US" smtClean="0"/>
              <a:t>8/20/2019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Optional Tagline Goes Here </a:t>
            </a:r>
            <a:r>
              <a:rPr lang="en-US">
                <a:solidFill>
                  <a:schemeClr val="accent2"/>
                </a:solidFill>
              </a:rPr>
              <a:t>|</a:t>
            </a:r>
            <a:r>
              <a:rPr lang="en-US"/>
              <a:t> mn.gov/websiteurl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339923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5"/>
            <a:ext cx="10515600" cy="1472163"/>
          </a:xfrm>
        </p:spPr>
        <p:txBody>
          <a:bodyPr>
            <a:noAutofit/>
          </a:bodyPr>
          <a:lstStyle>
            <a:lvl1pPr algn="ctr">
              <a:tabLst>
                <a:tab pos="2827735" algn="l"/>
              </a:tabLst>
              <a:defRPr sz="5250">
                <a:solidFill>
                  <a:schemeClr val="bg1"/>
                </a:solidFill>
              </a:defRPr>
            </a:lvl1pPr>
          </a:lstStyle>
          <a:p>
            <a:r>
              <a:rPr lang="en-US" dirty="0"/>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8/20/2019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a:t>Minnesota Department of Administration </a:t>
            </a:r>
            <a:r>
              <a:rPr lang="en-US">
                <a:solidFill>
                  <a:srgbClr val="78BE21"/>
                </a:solidFill>
              </a:rPr>
              <a:t>|</a:t>
            </a:r>
            <a:r>
              <a:rPr lang="en-US"/>
              <a:t> mn.gov/admin</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7172" y="595567"/>
            <a:ext cx="3867920" cy="460249"/>
          </a:xfrm>
          <a:prstGeom prst="rect">
            <a:avLst/>
          </a:prstGeom>
        </p:spPr>
      </p:pic>
      <p:sp>
        <p:nvSpPr>
          <p:cNvPr id="10" name="Rectangle 9"/>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57172" y="595567"/>
            <a:ext cx="3867920" cy="460249"/>
          </a:xfrm>
          <a:prstGeom prst="rect">
            <a:avLst/>
          </a:prstGeom>
        </p:spPr>
      </p:pic>
    </p:spTree>
    <p:extLst>
      <p:ext uri="{BB962C8B-B14F-4D97-AF65-F5344CB8AC3E}">
        <p14:creationId xmlns:p14="http://schemas.microsoft.com/office/powerpoint/2010/main" val="4167135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C788B-49BF-4135-97E0-E6B3DE1582E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71491C-A816-4CFF-A5DC-5ABE6E333E20}"/>
              </a:ext>
            </a:extLst>
          </p:cNvPr>
          <p:cNvSpPr>
            <a:spLocks noGrp="1"/>
          </p:cNvSpPr>
          <p:nvPr>
            <p:ph type="dt" sz="half" idx="10"/>
          </p:nvPr>
        </p:nvSpPr>
        <p:spPr/>
        <p:txBody>
          <a:bodyPr/>
          <a:lstStyle/>
          <a:p>
            <a:fld id="{1DE2DCB2-D228-479E-869F-D278E16D1FF0}" type="datetimeFigureOut">
              <a:rPr lang="en-US" smtClean="0"/>
              <a:t>8/20/2019</a:t>
            </a:fld>
            <a:endParaRPr lang="en-US"/>
          </a:p>
        </p:txBody>
      </p:sp>
      <p:sp>
        <p:nvSpPr>
          <p:cNvPr id="4" name="Footer Placeholder 3">
            <a:extLst>
              <a:ext uri="{FF2B5EF4-FFF2-40B4-BE49-F238E27FC236}">
                <a16:creationId xmlns:a16="http://schemas.microsoft.com/office/drawing/2014/main" id="{037D6A95-AE9E-418B-97AC-8CAA2CE9C2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E179B4-5F57-49EE-A68D-1C550560989E}"/>
              </a:ext>
            </a:extLst>
          </p:cNvPr>
          <p:cNvSpPr>
            <a:spLocks noGrp="1"/>
          </p:cNvSpPr>
          <p:nvPr>
            <p:ph type="sldNum" sz="quarter" idx="12"/>
          </p:nvPr>
        </p:nvSpPr>
        <p:spPr/>
        <p:txBody>
          <a:bodyPr/>
          <a:lstStyle/>
          <a:p>
            <a:fld id="{4731D3B8-DCF7-45EA-92F7-9E8BEB4346F9}" type="slidenum">
              <a:rPr lang="en-US" smtClean="0"/>
              <a:t>‹#›</a:t>
            </a:fld>
            <a:endParaRPr lang="en-US"/>
          </a:p>
        </p:txBody>
      </p:sp>
    </p:spTree>
    <p:extLst>
      <p:ext uri="{BB962C8B-B14F-4D97-AF65-F5344CB8AC3E}">
        <p14:creationId xmlns:p14="http://schemas.microsoft.com/office/powerpoint/2010/main" val="42106778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2_Quote Solid Light Background">
    <p:bg>
      <p:bgPr>
        <a:solidFill>
          <a:srgbClr val="E8E8E8"/>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0" y="1651380"/>
            <a:ext cx="12192000" cy="1733266"/>
          </a:xfrm>
          <a:solidFill>
            <a:schemeClr val="tx1"/>
          </a:solidFill>
        </p:spPr>
        <p:txBody>
          <a:bodyPr>
            <a:noAutofit/>
          </a:bodyPr>
          <a:lstStyle>
            <a:lvl1pPr algn="ctr">
              <a:tabLst>
                <a:tab pos="2827735" algn="l"/>
              </a:tabLst>
              <a:defRPr sz="5250">
                <a:solidFill>
                  <a:schemeClr val="bg1"/>
                </a:solidFill>
              </a:defRPr>
            </a:lvl1pPr>
          </a:lstStyle>
          <a:p>
            <a:r>
              <a:rPr lang="en-US" dirty="0"/>
              <a:t>Thank you!</a:t>
            </a:r>
          </a:p>
        </p:txBody>
      </p:sp>
      <p:sp>
        <p:nvSpPr>
          <p:cNvPr id="8" name="Text Placeholder 6"/>
          <p:cNvSpPr>
            <a:spLocks noGrp="1"/>
          </p:cNvSpPr>
          <p:nvPr>
            <p:ph type="body" sz="quarter" idx="13" hasCustomPrompt="1"/>
          </p:nvPr>
        </p:nvSpPr>
        <p:spPr>
          <a:xfrm>
            <a:off x="838200" y="3521123"/>
            <a:ext cx="10515600" cy="2681374"/>
          </a:xfrm>
        </p:spPr>
        <p:txBody>
          <a:bodyPr anchor="ctr"/>
          <a:lstStyle>
            <a:lvl1pPr marL="0" indent="0" algn="ctr">
              <a:lnSpc>
                <a:spcPct val="100000"/>
              </a:lnSpc>
              <a:spcBef>
                <a:spcPts val="0"/>
              </a:spcBef>
              <a:buNone/>
              <a:defRPr baseline="0">
                <a:solidFill>
                  <a:schemeClr val="tx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p:txBody>
          <a:bodyPr/>
          <a:lstStyle>
            <a:lvl1pPr>
              <a:defRPr>
                <a:solidFill>
                  <a:schemeClr val="tx2"/>
                </a:solidFill>
              </a:defRPr>
            </a:lvl1pPr>
          </a:lstStyle>
          <a:p>
            <a:fld id="{466A75E6-E45B-4C5D-981E-7C8ED0C72F5D}" type="datetime1">
              <a:rPr lang="en-US" smtClean="0"/>
              <a:pPr/>
              <a:t>8/20/2019</a:t>
            </a:fld>
            <a:endParaRPr lang="en-US" dirty="0"/>
          </a:p>
        </p:txBody>
      </p:sp>
      <p:sp>
        <p:nvSpPr>
          <p:cNvPr id="5" name="Footer Placeholder 4"/>
          <p:cNvSpPr>
            <a:spLocks noGrp="1"/>
          </p:cNvSpPr>
          <p:nvPr>
            <p:ph type="ftr" sz="quarter" idx="12"/>
          </p:nvPr>
        </p:nvSpPr>
        <p:spPr/>
        <p:txBody>
          <a:bodyPr/>
          <a:lstStyle>
            <a:lvl1pPr>
              <a:defRPr>
                <a:solidFill>
                  <a:schemeClr val="tx1"/>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4" name="Slide Number Placeholder 3"/>
          <p:cNvSpPr>
            <a:spLocks noGrp="1"/>
          </p:cNvSpPr>
          <p:nvPr>
            <p:ph type="sldNum" sz="quarter" idx="11"/>
          </p:nvPr>
        </p:nvSpPr>
        <p:spPr/>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5"/>
          <p:cNvSpPr/>
          <p:nvPr/>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29960" y="595567"/>
            <a:ext cx="3867920" cy="460249"/>
          </a:xfrm>
          <a:prstGeom prst="rect">
            <a:avLst/>
          </a:prstGeom>
        </p:spPr>
      </p:pic>
      <p:sp>
        <p:nvSpPr>
          <p:cNvPr id="10" name="Rectangle 9"/>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941580" y="443155"/>
            <a:ext cx="4744768" cy="794518"/>
          </a:xfrm>
          <a:prstGeom prst="rect">
            <a:avLst/>
          </a:prstGeom>
        </p:spPr>
      </p:pic>
    </p:spTree>
    <p:extLst>
      <p:ext uri="{BB962C8B-B14F-4D97-AF65-F5344CB8AC3E}">
        <p14:creationId xmlns:p14="http://schemas.microsoft.com/office/powerpoint/2010/main" val="3009507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335FA3D-1701-4794-94BA-2D4ACC4F74DB}" type="datetimeFigureOut">
              <a:rPr lang="en-US" smtClean="0"/>
              <a:t>8/20/2019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C3E7A1-208E-4B79-AD9B-B0A828E581B3}" type="slidenum">
              <a:rPr lang="en-US" smtClean="0"/>
              <a:t>‹#›</a:t>
            </a:fld>
            <a:endParaRPr lang="en-US"/>
          </a:p>
        </p:txBody>
      </p:sp>
    </p:spTree>
    <p:extLst>
      <p:ext uri="{BB962C8B-B14F-4D97-AF65-F5344CB8AC3E}">
        <p14:creationId xmlns:p14="http://schemas.microsoft.com/office/powerpoint/2010/main" val="4147561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Slide (Logo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tx2">
              <a:lumMod val="75000"/>
              <a:lumOff val="25000"/>
            </a:schemeClr>
          </a:solidFill>
          <a:ln>
            <a:solidFill>
              <a:schemeClr val="tx2">
                <a:lumMod val="75000"/>
                <a:lumOff val="25000"/>
              </a:schemeClr>
            </a:solidFill>
          </a:ln>
        </p:spPr>
        <p:txBody>
          <a:bodyPr wrap="square" lIns="182880" tIns="91440" rIns="182880" bIns="91440" spcCol="0" anchor="ctr">
            <a:normAutofit/>
          </a:bodyPr>
          <a:lstStyle>
            <a:lvl1pPr algn="ctr">
              <a:lnSpc>
                <a:spcPct val="90000"/>
              </a:lnSpc>
              <a:defRPr sz="3600" baseline="0">
                <a:solidFill>
                  <a:schemeClr val="tx1"/>
                </a:solidFill>
              </a:defRPr>
            </a:lvl1pPr>
          </a:lstStyle>
          <a:p>
            <a:r>
              <a:rPr lang="en-US" dirty="0"/>
              <a:t>Click to enter the slideshow title</a:t>
            </a:r>
          </a:p>
        </p:txBody>
      </p:sp>
      <p:sp>
        <p:nvSpPr>
          <p:cNvPr id="3" name="Rectangle 2"/>
          <p:cNvSpPr/>
          <p:nvPr userDrawn="1"/>
        </p:nvSpPr>
        <p:spPr>
          <a:xfrm>
            <a:off x="0" y="5387788"/>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2" name="Text Placeholder 10"/>
          <p:cNvSpPr>
            <a:spLocks noGrp="1"/>
          </p:cNvSpPr>
          <p:nvPr>
            <p:ph type="body" sz="quarter" idx="14" hasCustomPrompt="1"/>
          </p:nvPr>
        </p:nvSpPr>
        <p:spPr>
          <a:xfrm>
            <a:off x="2802467" y="5503407"/>
            <a:ext cx="6587067" cy="903062"/>
          </a:xfrm>
        </p:spPr>
        <p:txBody>
          <a:bodyPr>
            <a:normAutofit/>
          </a:bodyPr>
          <a:lstStyle>
            <a:lvl1pPr marL="0" indent="0" algn="ctr">
              <a:spcBef>
                <a:spcPts val="0"/>
              </a:spcBef>
              <a:spcAft>
                <a:spcPts val="1000"/>
              </a:spcAft>
              <a:buNone/>
              <a:defRPr sz="1800" baseline="0"/>
            </a:lvl1pPr>
          </a:lstStyle>
          <a:p>
            <a:r>
              <a:rPr lang="en-US" sz="1800" dirty="0"/>
              <a:t>Susan Brower| Minnesota State Demographer</a:t>
            </a:r>
          </a:p>
          <a:p>
            <a:r>
              <a:rPr lang="en-US" sz="1800" dirty="0"/>
              <a:t>January 5, 2017</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8/20/2019</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 </a:t>
            </a:r>
            <a:r>
              <a:rPr lang="en-US" dirty="0">
                <a:solidFill>
                  <a:schemeClr val="accent1"/>
                </a:solidFill>
              </a:rPr>
              <a:t>|</a:t>
            </a:r>
            <a:r>
              <a:rPr lang="en-US" dirty="0"/>
              <a:t> mn.gov/admin</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0" name="Picture 9" descr="C:\Users\AEgbert\AppData\Local\Microsoft\Windows\Temporary Internet Files\Content.Outlook\513TLDPA\SDC - Inverse.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04089" y="1907601"/>
            <a:ext cx="7887044" cy="1312400"/>
          </a:xfrm>
          <a:prstGeom prst="rect">
            <a:avLst/>
          </a:prstGeom>
          <a:noFill/>
          <a:ln>
            <a:noFill/>
          </a:ln>
        </p:spPr>
      </p:pic>
    </p:spTree>
    <p:extLst>
      <p:ext uri="{BB962C8B-B14F-4D97-AF65-F5344CB8AC3E}">
        <p14:creationId xmlns:p14="http://schemas.microsoft.com/office/powerpoint/2010/main" val="28465414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Slide (Logo Onl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tx2">
              <a:lumMod val="75000"/>
              <a:lumOff val="25000"/>
            </a:schemeClr>
          </a:solidFill>
        </p:spPr>
        <p:txBody>
          <a:bodyPr wrap="square" lIns="182880" tIns="91440" rIns="182880" bIns="91440" spcCol="0" anchor="ctr">
            <a:normAutofit/>
          </a:bodyPr>
          <a:lstStyle>
            <a:lvl1pPr algn="ctr">
              <a:lnSpc>
                <a:spcPct val="90000"/>
              </a:lnSpc>
              <a:defRPr sz="3600" baseline="0">
                <a:solidFill>
                  <a:schemeClr val="bg1"/>
                </a:solidFill>
              </a:defRPr>
            </a:lvl1pPr>
          </a:lstStyle>
          <a:p>
            <a:r>
              <a:rPr lang="en-US" dirty="0"/>
              <a:t>Presentation to Center for Policy Design</a:t>
            </a:r>
            <a:br>
              <a:rPr lang="en-US" dirty="0"/>
            </a:br>
            <a:r>
              <a:rPr lang="en-US" dirty="0"/>
              <a:t>Education Policy Fellows</a:t>
            </a:r>
          </a:p>
        </p:txBody>
      </p:sp>
      <p:sp>
        <p:nvSpPr>
          <p:cNvPr id="3" name="Rectangle 2"/>
          <p:cNvSpPr/>
          <p:nvPr userDrawn="1"/>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2" name="Text Placeholder 10"/>
          <p:cNvSpPr>
            <a:spLocks noGrp="1"/>
          </p:cNvSpPr>
          <p:nvPr>
            <p:ph type="body" sz="quarter" idx="14" hasCustomPrompt="1"/>
          </p:nvPr>
        </p:nvSpPr>
        <p:spPr>
          <a:xfrm>
            <a:off x="2802467" y="5512601"/>
            <a:ext cx="6587067" cy="903062"/>
          </a:xfrm>
        </p:spPr>
        <p:txBody>
          <a:bodyPr>
            <a:normAutofit/>
          </a:bodyPr>
          <a:lstStyle>
            <a:lvl1pPr marL="0" indent="0" algn="ctr">
              <a:spcBef>
                <a:spcPts val="0"/>
              </a:spcBef>
              <a:spcAft>
                <a:spcPts val="1000"/>
              </a:spcAft>
              <a:buNone/>
              <a:defRPr sz="1800" baseline="0"/>
            </a:lvl1pPr>
          </a:lstStyle>
          <a:p>
            <a:r>
              <a:rPr lang="en-US" sz="1800" dirty="0"/>
              <a:t>Susan Brower| Minnesota State Demographer</a:t>
            </a:r>
          </a:p>
          <a:p>
            <a:r>
              <a:rPr lang="en-US" sz="1800" dirty="0"/>
              <a:t>January 5, 2017</a:t>
            </a:r>
            <a:endParaRPr lang="en-US" dirty="0"/>
          </a:p>
        </p:txBody>
      </p:sp>
      <p:sp>
        <p:nvSpPr>
          <p:cNvPr id="18" name="Date Placeholder 17"/>
          <p:cNvSpPr>
            <a:spLocks noGrp="1"/>
          </p:cNvSpPr>
          <p:nvPr>
            <p:ph type="dt" sz="half" idx="15"/>
          </p:nvPr>
        </p:nvSpPr>
        <p:spPr/>
        <p:txBody>
          <a:bodyPr/>
          <a:lstStyle/>
          <a:p>
            <a:fld id="{D7ED242C-24FB-43A0-BCB6-43756FC812F6}" type="datetime1">
              <a:rPr lang="en-US" smtClean="0"/>
              <a:t>8/20/2019</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State Demographic Center </a:t>
            </a:r>
            <a:r>
              <a:rPr lang="en-US" dirty="0">
                <a:solidFill>
                  <a:schemeClr val="accent1"/>
                </a:solidFill>
              </a:rPr>
              <a:t>|</a:t>
            </a:r>
            <a:r>
              <a:rPr lang="en-US" dirty="0"/>
              <a:t> mn.gov/demography</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8666" y="1873407"/>
            <a:ext cx="9273257" cy="1164616"/>
          </a:xfrm>
          <a:prstGeom prst="rect">
            <a:avLst/>
          </a:prstGeom>
        </p:spPr>
      </p:pic>
    </p:spTree>
    <p:extLst>
      <p:ext uri="{BB962C8B-B14F-4D97-AF65-F5344CB8AC3E}">
        <p14:creationId xmlns:p14="http://schemas.microsoft.com/office/powerpoint/2010/main" val="26439364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itle Sl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3477837"/>
            <a:ext cx="12192000" cy="1295182"/>
          </a:xfrm>
          <a:solidFill>
            <a:schemeClr val="accent1"/>
          </a:solid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2"/>
          <p:cNvSpPr/>
          <p:nvPr userDrawn="1"/>
        </p:nvSpPr>
        <p:spPr>
          <a:xfrm>
            <a:off x="0" y="4773021"/>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2" name="Text Placeholder 10"/>
          <p:cNvSpPr>
            <a:spLocks noGrp="1"/>
          </p:cNvSpPr>
          <p:nvPr>
            <p:ph type="body" sz="quarter" idx="14" hasCustomPrompt="1"/>
          </p:nvPr>
        </p:nvSpPr>
        <p:spPr>
          <a:xfrm>
            <a:off x="2802468" y="5041204"/>
            <a:ext cx="6587067" cy="1097128"/>
          </a:xfrm>
        </p:spPr>
        <p:txBody>
          <a:bodyPr>
            <a:normAutofit/>
          </a:bodyPr>
          <a:lstStyle>
            <a:lvl1pPr marL="0" indent="0" algn="ctr">
              <a:spcBef>
                <a:spcPts val="0"/>
              </a:spcBef>
              <a:buNone/>
              <a:defRPr sz="1800" baseline="0"/>
            </a:lvl1pPr>
          </a:lstStyle>
          <a:p>
            <a:r>
              <a:rPr lang="en-US" sz="1800" dirty="0" err="1"/>
              <a:t>Firstname</a:t>
            </a:r>
            <a:r>
              <a:rPr lang="en-US" sz="1800" dirty="0"/>
              <a:t> </a:t>
            </a:r>
            <a:r>
              <a:rPr lang="en-US" sz="1800" dirty="0" err="1"/>
              <a:t>Lastname</a:t>
            </a:r>
            <a:r>
              <a:rPr lang="en-US" sz="1800" dirty="0"/>
              <a:t> | Job Title</a:t>
            </a:r>
          </a:p>
          <a:p>
            <a:r>
              <a:rPr lang="en-US" sz="1800" dirty="0"/>
              <a:t>Date</a:t>
            </a:r>
            <a:endParaRPr lang="en-US" dirty="0"/>
          </a:p>
        </p:txBody>
      </p:sp>
      <p:sp>
        <p:nvSpPr>
          <p:cNvPr id="9" name="Footer Placeholder 4"/>
          <p:cNvSpPr>
            <a:spLocks noGrp="1"/>
          </p:cNvSpPr>
          <p:nvPr>
            <p:ph type="ftr" sz="quarter" idx="3"/>
          </p:nvPr>
        </p:nvSpPr>
        <p:spPr>
          <a:xfrm>
            <a:off x="6253562" y="6138334"/>
            <a:ext cx="5587647" cy="365125"/>
          </a:xfrm>
          <a:prstGeom prst="rect">
            <a:avLst/>
          </a:prstGeom>
        </p:spPr>
        <p:txBody>
          <a:bodyPr anchor="b"/>
          <a:lstStyle>
            <a:lvl1pPr algn="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6" name="Picture Placeholder 5"/>
          <p:cNvSpPr>
            <a:spLocks noGrp="1"/>
          </p:cNvSpPr>
          <p:nvPr>
            <p:ph type="pic" sz="quarter" idx="17"/>
          </p:nvPr>
        </p:nvSpPr>
        <p:spPr>
          <a:xfrm>
            <a:off x="0" y="0"/>
            <a:ext cx="12192000" cy="3380732"/>
          </a:xfrm>
        </p:spPr>
        <p:txBody>
          <a:bodyPr/>
          <a:lstStyle/>
          <a:p>
            <a:endParaRPr lang="en-US" dirty="0"/>
          </a:p>
        </p:txBody>
      </p:sp>
    </p:spTree>
    <p:extLst>
      <p:ext uri="{BB962C8B-B14F-4D97-AF65-F5344CB8AC3E}">
        <p14:creationId xmlns:p14="http://schemas.microsoft.com/office/powerpoint/2010/main" val="16313054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Agenda">
    <p:bg>
      <p:bgPr>
        <a:solidFill>
          <a:srgbClr val="E8E8E8"/>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Agenda</a:t>
            </a:r>
          </a:p>
        </p:txBody>
      </p:sp>
      <p:sp>
        <p:nvSpPr>
          <p:cNvPr id="12" name="Table Placeholder 9"/>
          <p:cNvSpPr>
            <a:spLocks noGrp="1"/>
          </p:cNvSpPr>
          <p:nvPr>
            <p:ph type="tbl" sz="quarter" idx="13"/>
          </p:nvPr>
        </p:nvSpPr>
        <p:spPr>
          <a:xfrm>
            <a:off x="838200" y="1335089"/>
            <a:ext cx="10515600" cy="4841875"/>
          </a:xfrm>
        </p:spPr>
        <p:txBody>
          <a:bodyPr/>
          <a:lstStyle/>
          <a:p>
            <a:endParaRPr lang="en-US"/>
          </a:p>
        </p:txBody>
      </p:sp>
      <p:sp>
        <p:nvSpPr>
          <p:cNvPr id="4" name="Date Placeholder 3"/>
          <p:cNvSpPr>
            <a:spLocks noGrp="1"/>
          </p:cNvSpPr>
          <p:nvPr>
            <p:ph type="dt" sz="half" idx="10"/>
          </p:nvPr>
        </p:nvSpPr>
        <p:spPr/>
        <p:txBody>
          <a:bodyPr/>
          <a:lstStyle/>
          <a:p>
            <a:fld id="{9A198C9B-0587-4A1E-9E03-E4C9FE222F08}" type="datetime1">
              <a:rPr lang="en-US" smtClean="0"/>
              <a:t>8/20/2019</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9" name="Rectangle 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28959351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ection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4188566"/>
            <a:ext cx="12192000" cy="1199223"/>
          </a:xfrm>
          <a:solidFill>
            <a:schemeClr val="accent1"/>
          </a:solid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2"/>
          <p:cNvSpPr/>
          <p:nvPr userDrawn="1"/>
        </p:nvSpPr>
        <p:spPr>
          <a:xfrm>
            <a:off x="0" y="5387788"/>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ln>
                <a:noFill/>
              </a:ln>
            </a:endParaRPr>
          </a:p>
        </p:txBody>
      </p:sp>
      <p:sp>
        <p:nvSpPr>
          <p:cNvPr id="12" name="Text Placeholder 10"/>
          <p:cNvSpPr>
            <a:spLocks noGrp="1"/>
          </p:cNvSpPr>
          <p:nvPr>
            <p:ph type="body" sz="quarter" idx="14" hasCustomPrompt="1"/>
          </p:nvPr>
        </p:nvSpPr>
        <p:spPr>
          <a:xfrm>
            <a:off x="2802468" y="5644884"/>
            <a:ext cx="6587067" cy="440970"/>
          </a:xfrm>
        </p:spPr>
        <p:txBody>
          <a:bodyPr>
            <a:normAutofit/>
          </a:bodyPr>
          <a:lstStyle>
            <a:lvl1pPr marL="0" indent="0" algn="ctr">
              <a:buNone/>
              <a:defRPr sz="1800" baseline="0"/>
            </a:lvl1pPr>
          </a:lstStyle>
          <a:p>
            <a:r>
              <a:rPr lang="en-US" sz="1800" dirty="0" err="1"/>
              <a:t>Firstname</a:t>
            </a:r>
            <a:r>
              <a:rPr lang="en-US" sz="1800" dirty="0"/>
              <a:t> </a:t>
            </a:r>
            <a:r>
              <a:rPr lang="en-US" sz="1800" dirty="0" err="1"/>
              <a:t>Lastname</a:t>
            </a:r>
            <a:r>
              <a:rPr lang="en-US" sz="1800" dirty="0"/>
              <a:t> | Job Title</a:t>
            </a:r>
          </a:p>
        </p:txBody>
      </p:sp>
      <p:sp>
        <p:nvSpPr>
          <p:cNvPr id="11" name="Picture Placeholder 2"/>
          <p:cNvSpPr>
            <a:spLocks noGrp="1"/>
          </p:cNvSpPr>
          <p:nvPr>
            <p:ph type="pic" sz="quarter" idx="13" hasCustomPrompt="1"/>
          </p:nvPr>
        </p:nvSpPr>
        <p:spPr>
          <a:xfrm>
            <a:off x="0" y="1789113"/>
            <a:ext cx="12192000" cy="2298700"/>
          </a:xfrm>
        </p:spPr>
        <p:txBody>
          <a:bodyPr/>
          <a:lstStyle/>
          <a:p>
            <a:r>
              <a:rPr lang="en-US" dirty="0"/>
              <a:t>Click Icon to add picture</a:t>
            </a:r>
          </a:p>
        </p:txBody>
      </p:sp>
      <p:sp>
        <p:nvSpPr>
          <p:cNvPr id="18" name="Date Placeholder 17"/>
          <p:cNvSpPr>
            <a:spLocks noGrp="1"/>
          </p:cNvSpPr>
          <p:nvPr>
            <p:ph type="dt" sz="half" idx="15"/>
          </p:nvPr>
        </p:nvSpPr>
        <p:spPr/>
        <p:txBody>
          <a:bodyPr/>
          <a:lstStyle/>
          <a:p>
            <a:fld id="{A8CA1A9B-139F-4606-AD0A-F3253110DAE5}" type="datetime1">
              <a:rPr lang="en-US" smtClean="0"/>
              <a:t>8/20/2019</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19" name="Slide Number Placeholder 18"/>
          <p:cNvSpPr>
            <a:spLocks noGrp="1"/>
          </p:cNvSpPr>
          <p:nvPr>
            <p:ph type="sldNum" sz="quarter" idx="16"/>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067672902"/>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and Content (Split White BG)">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6"/>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6"/>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7C198DD1-C477-482D-A126-3FBDD1778E48}" type="datetime1">
              <a:rPr lang="en-US" smtClean="0"/>
              <a:t>8/20/2019</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
        <p:nvSpPr>
          <p:cNvPr id="10" name="Rectangle 9"/>
          <p:cNvSpPr/>
          <p:nvPr userDrawn="1"/>
        </p:nvSpPr>
        <p:spPr>
          <a:xfrm>
            <a:off x="0" y="1216025"/>
            <a:ext cx="12192000" cy="119256"/>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307829748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and Content (Split Boxed)">
    <p:bg>
      <p:bgPr>
        <a:solidFill>
          <a:srgbClr val="E8E8E8"/>
        </a:solidFill>
        <a:effectLst/>
      </p:bgPr>
    </p:bg>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3" name="Content Placeholder 2"/>
          <p:cNvSpPr>
            <a:spLocks noGrp="1"/>
          </p:cNvSpPr>
          <p:nvPr>
            <p:ph sz="half" idx="1"/>
          </p:nvPr>
        </p:nvSpPr>
        <p:spPr>
          <a:xfrm>
            <a:off x="838200" y="1594626"/>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594626"/>
            <a:ext cx="5181600" cy="4582339"/>
          </a:xfrm>
          <a:solidFill>
            <a:schemeClr val="bg1"/>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485A5BA-A5F9-4138-9E4B-FFD626F6437A}" type="datetime1">
              <a:rPr lang="en-US" smtClean="0"/>
              <a:t>8/20/2019</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79929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Black Overlay, Gray Title">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p>
            <a:r>
              <a:rPr lang="en-US" dirty="0"/>
              <a:t>Click Icon to add picture</a:t>
            </a:r>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12E8677-C648-465D-82CD-E88587B4845D}" type="datetime1">
              <a:rPr lang="en-US" smtClean="0"/>
              <a:t>8/20/2019</a:t>
            </a:fld>
            <a:endParaRPr lang="en-US" dirty="0"/>
          </a:p>
        </p:txBody>
      </p:sp>
      <p:sp>
        <p:nvSpPr>
          <p:cNvPr id="13"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3213757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D792FF-2928-4F2E-86AB-DC89EB3F85C1}"/>
              </a:ext>
            </a:extLst>
          </p:cNvPr>
          <p:cNvSpPr>
            <a:spLocks noGrp="1"/>
          </p:cNvSpPr>
          <p:nvPr>
            <p:ph type="dt" sz="half" idx="10"/>
          </p:nvPr>
        </p:nvSpPr>
        <p:spPr/>
        <p:txBody>
          <a:bodyPr/>
          <a:lstStyle/>
          <a:p>
            <a:fld id="{1DE2DCB2-D228-479E-869F-D278E16D1FF0}" type="datetimeFigureOut">
              <a:rPr lang="en-US" smtClean="0"/>
              <a:t>8/20/2019</a:t>
            </a:fld>
            <a:endParaRPr lang="en-US"/>
          </a:p>
        </p:txBody>
      </p:sp>
      <p:sp>
        <p:nvSpPr>
          <p:cNvPr id="3" name="Footer Placeholder 2">
            <a:extLst>
              <a:ext uri="{FF2B5EF4-FFF2-40B4-BE49-F238E27FC236}">
                <a16:creationId xmlns:a16="http://schemas.microsoft.com/office/drawing/2014/main" id="{EC318473-DD8D-431D-B3E5-63823A215A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C4CDC2-52F1-4F53-AEA5-61833391A9E7}"/>
              </a:ext>
            </a:extLst>
          </p:cNvPr>
          <p:cNvSpPr>
            <a:spLocks noGrp="1"/>
          </p:cNvSpPr>
          <p:nvPr>
            <p:ph type="sldNum" sz="quarter" idx="12"/>
          </p:nvPr>
        </p:nvSpPr>
        <p:spPr/>
        <p:txBody>
          <a:bodyPr/>
          <a:lstStyle/>
          <a:p>
            <a:fld id="{4731D3B8-DCF7-45EA-92F7-9E8BEB4346F9}" type="slidenum">
              <a:rPr lang="en-US" smtClean="0"/>
              <a:t>‹#›</a:t>
            </a:fld>
            <a:endParaRPr lang="en-US"/>
          </a:p>
        </p:txBody>
      </p:sp>
    </p:spTree>
    <p:extLst>
      <p:ext uri="{BB962C8B-B14F-4D97-AF65-F5344CB8AC3E}">
        <p14:creationId xmlns:p14="http://schemas.microsoft.com/office/powerpoint/2010/main" val="8788625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ck Overlay, Whit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9" name="Picture Placeholder 12"/>
          <p:cNvSpPr>
            <a:spLocks noGrp="1"/>
          </p:cNvSpPr>
          <p:nvPr>
            <p:ph type="pic" sz="quarter" idx="13" hasCustomPrompt="1"/>
          </p:nvPr>
        </p:nvSpPr>
        <p:spPr>
          <a:xfrm>
            <a:off x="0" y="1219198"/>
            <a:ext cx="12192000" cy="5638802"/>
          </a:xfrm>
        </p:spPr>
        <p:txBody>
          <a:bodyPr/>
          <a:lstStyle>
            <a:lvl1pPr>
              <a:defRPr baseline="0"/>
            </a:lvl1pPr>
          </a:lstStyle>
          <a:p>
            <a:r>
              <a:rPr lang="en-US" dirty="0"/>
              <a:t>Click Icon to add picture</a:t>
            </a:r>
          </a:p>
        </p:txBody>
      </p:sp>
      <p:sp>
        <p:nvSpPr>
          <p:cNvPr id="10" name="Content Placeholder 2"/>
          <p:cNvSpPr>
            <a:spLocks noGrp="1"/>
          </p:cNvSpPr>
          <p:nvPr>
            <p:ph idx="1"/>
          </p:nvPr>
        </p:nvSpPr>
        <p:spPr>
          <a:xfrm>
            <a:off x="0" y="2609242"/>
            <a:ext cx="5683624" cy="2858714"/>
          </a:xfrm>
          <a:solidFill>
            <a:srgbClr val="003865">
              <a:alpha val="87843"/>
            </a:srgbClr>
          </a:solidFill>
        </p:spPr>
        <p:txBody>
          <a:bodyPr rIns="274320" anchor="ctr"/>
          <a:lstStyle>
            <a:lvl1pPr marL="685800" indent="-228600">
              <a:lnSpc>
                <a:spcPct val="100000"/>
              </a:lnSpc>
              <a:spcBef>
                <a:spcPts val="0"/>
              </a:spcBef>
              <a:buClr>
                <a:schemeClr val="accent2"/>
              </a:buClr>
              <a:defRPr>
                <a:solidFill>
                  <a:schemeClr val="bg1"/>
                </a:solidFill>
              </a:defRPr>
            </a:lvl1pPr>
            <a:lvl2pPr marL="1143000" indent="-228600">
              <a:lnSpc>
                <a:spcPct val="100000"/>
              </a:lnSpc>
              <a:buClr>
                <a:schemeClr val="accent2"/>
              </a:buClr>
              <a:defRPr>
                <a:solidFill>
                  <a:schemeClr val="bg1"/>
                </a:solidFill>
              </a:defRPr>
            </a:lvl2pPr>
            <a:lvl3pPr marL="1600200" indent="-228600">
              <a:lnSpc>
                <a:spcPct val="100000"/>
              </a:lnSpc>
              <a:buClr>
                <a:schemeClr val="accent2"/>
              </a:buClr>
              <a:defRPr>
                <a:solidFill>
                  <a:schemeClr val="bg1"/>
                </a:solidFill>
              </a:defRPr>
            </a:lvl3pPr>
            <a:lvl4pPr marL="2057400" indent="-228600">
              <a:lnSpc>
                <a:spcPct val="100000"/>
              </a:lnSpc>
              <a:buClr>
                <a:schemeClr val="accent2"/>
              </a:buClr>
              <a:defRPr>
                <a:solidFill>
                  <a:schemeClr val="bg1"/>
                </a:solidFill>
              </a:defRPr>
            </a:lvl4pPr>
            <a:lvl5pPr marL="2514600" indent="-228600">
              <a:lnSpc>
                <a:spcPct val="100000"/>
              </a:lnSpc>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D20D07D7-46FB-4D7C-9C8F-0C340D091257}" type="datetime1">
              <a:rPr lang="en-US" smtClean="0"/>
              <a:t>8/20/2019</a:t>
            </a:fld>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Tree>
    <p:extLst>
      <p:ext uri="{BB962C8B-B14F-4D97-AF65-F5344CB8AC3E}">
        <p14:creationId xmlns:p14="http://schemas.microsoft.com/office/powerpoint/2010/main" val="829597078"/>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Solid White)">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1" y="6356352"/>
            <a:ext cx="1358591" cy="365125"/>
          </a:xfrm>
        </p:spPr>
        <p:txBody>
          <a:bodyPr/>
          <a:lstStyle/>
          <a:p>
            <a:fld id="{66C283A4-7960-4BFD-B3A5-A2CC5BB2A473}"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9" name="Slide Number Placeholder 6"/>
          <p:cNvSpPr>
            <a:spLocks noGrp="1"/>
          </p:cNvSpPr>
          <p:nvPr>
            <p:ph type="sldNum" sz="quarter" idx="12"/>
          </p:nvPr>
        </p:nvSpPr>
        <p:spPr>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7266536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bg1"/>
                </a:solidFill>
              </a:defRPr>
            </a:lvl1pPr>
          </a:lstStyle>
          <a:p>
            <a:r>
              <a:rPr lang="en-US" dirty="0"/>
              <a:t>Minnesota Department of Administration </a:t>
            </a:r>
            <a:r>
              <a:rPr lang="en-US" dirty="0">
                <a:solidFill>
                  <a:srgbClr val="78BE21"/>
                </a:solidFill>
              </a:rPr>
              <a:t>|</a:t>
            </a:r>
            <a:r>
              <a:rPr lang="en-US" dirty="0"/>
              <a:t> mn.gov/admin</a:t>
            </a: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736161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bg1"/>
                </a:solidFill>
              </a:defRPr>
            </a:lvl1pPr>
          </a:lstStyle>
          <a:p>
            <a:r>
              <a:rPr lang="en-US" dirty="0"/>
              <a:t>Minnesota Department of Administration </a:t>
            </a:r>
            <a:r>
              <a:rPr lang="en-US" dirty="0">
                <a:solidFill>
                  <a:srgbClr val="78BE21"/>
                </a:solidFill>
              </a:rPr>
              <a:t>|</a:t>
            </a:r>
            <a:r>
              <a:rPr lang="en-US" dirty="0"/>
              <a:t> mn.gov/admin</a:t>
            </a: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078845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5" name="Content Placeholder 4"/>
          <p:cNvSpPr>
            <a:spLocks noGrp="1"/>
          </p:cNvSpPr>
          <p:nvPr>
            <p:ph sz="quarter" idx="10"/>
          </p:nvPr>
        </p:nvSpPr>
        <p:spPr>
          <a:xfrm>
            <a:off x="838200" y="1366346"/>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8/20/2019</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10"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4914277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0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1" name="Content Placeholder 4"/>
          <p:cNvSpPr>
            <a:spLocks noGrp="1"/>
          </p:cNvSpPr>
          <p:nvPr>
            <p:ph sz="quarter" idx="10"/>
          </p:nvPr>
        </p:nvSpPr>
        <p:spPr>
          <a:xfrm>
            <a:off x="838201"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bg1"/>
                </a:solidFill>
              </a:defRPr>
            </a:lvl1pPr>
          </a:lstStyle>
          <a:p>
            <a:r>
              <a:rPr lang="en-US" dirty="0"/>
              <a:t>Minnesota Department of Administration </a:t>
            </a:r>
            <a:r>
              <a:rPr lang="en-US" dirty="0">
                <a:solidFill>
                  <a:srgbClr val="78BE21"/>
                </a:solidFill>
              </a:rPr>
              <a:t>|</a:t>
            </a:r>
            <a:r>
              <a:rPr lang="en-US" dirty="0"/>
              <a:t> mn.gov/admin</a:t>
            </a: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449396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1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0" name="Content Placeholder 4"/>
          <p:cNvSpPr>
            <a:spLocks noGrp="1"/>
          </p:cNvSpPr>
          <p:nvPr>
            <p:ph sz="quarter" idx="10"/>
          </p:nvPr>
        </p:nvSpPr>
        <p:spPr>
          <a:xfrm>
            <a:off x="838201" y="1366346"/>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2"/>
          <p:cNvSpPr>
            <a:spLocks noGrp="1"/>
          </p:cNvSpPr>
          <p:nvPr>
            <p:ph type="pic" sz="quarter" idx="13"/>
          </p:nvPr>
        </p:nvSpPr>
        <p:spPr>
          <a:xfrm>
            <a:off x="7653565" y="1364826"/>
            <a:ext cx="4538435" cy="4538434"/>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29316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Title and Content (Solid Lt Gray)">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Content Placeholder 4"/>
          <p:cNvSpPr>
            <a:spLocks noGrp="1"/>
          </p:cNvSpPr>
          <p:nvPr>
            <p:ph sz="quarter" idx="10"/>
          </p:nvPr>
        </p:nvSpPr>
        <p:spPr>
          <a:xfrm>
            <a:off x="838201" y="1366346"/>
            <a:ext cx="6234953" cy="4788393"/>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2"/>
          <p:cNvSpPr>
            <a:spLocks noGrp="1"/>
          </p:cNvSpPr>
          <p:nvPr>
            <p:ph type="pic" sz="quarter" idx="13"/>
          </p:nvPr>
        </p:nvSpPr>
        <p:spPr>
          <a:xfrm>
            <a:off x="7653565" y="1364826"/>
            <a:ext cx="4538435" cy="4538434"/>
          </a:xfrm>
        </p:spPr>
        <p:txBody>
          <a:bodyPr/>
          <a:lstStyle>
            <a:lvl1pPr>
              <a:buClr>
                <a:schemeClr val="tx1"/>
              </a:buClr>
              <a:defRPr>
                <a:solidFill>
                  <a:schemeClr val="tx1"/>
                </a:solidFill>
              </a:defRPr>
            </a:lvl1pPr>
          </a:lstStyle>
          <a:p>
            <a:endParaRPr lang="en-US" dirty="0"/>
          </a:p>
        </p:txBody>
      </p:sp>
      <p:sp>
        <p:nvSpPr>
          <p:cNvPr id="9"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8/20/2019</a:t>
            </a:fld>
            <a:endParaRPr lang="en-US" dirty="0"/>
          </a:p>
        </p:txBody>
      </p:sp>
      <p:sp>
        <p:nvSpPr>
          <p:cNvPr id="11"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10"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3154529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eam Page (4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806332" y="1981899"/>
            <a:ext cx="2094843"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20"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3646176"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4"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6486020"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8"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4" name="Picture Placeholder 2"/>
          <p:cNvSpPr>
            <a:spLocks noGrp="1"/>
          </p:cNvSpPr>
          <p:nvPr>
            <p:ph type="pic" sz="quarter" idx="20" hasCustomPrompt="1"/>
          </p:nvPr>
        </p:nvSpPr>
        <p:spPr>
          <a:xfrm>
            <a:off x="9325864" y="1967573"/>
            <a:ext cx="2094843"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2"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936DB2D6-5DF4-4264-A4A1-7D3EAF38D255}" type="datetime1">
              <a:rPr lang="en-US" smtClean="0"/>
              <a:t>8/20/2019</a:t>
            </a:fld>
            <a:endParaRPr lang="en-US" dirty="0"/>
          </a:p>
        </p:txBody>
      </p:sp>
      <p:sp>
        <p:nvSpPr>
          <p:cNvPr id="19"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16483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eam Page (3 Up)">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564197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Picture Placeholder 2"/>
          <p:cNvSpPr>
            <a:spLocks noGrp="1"/>
          </p:cNvSpPr>
          <p:nvPr>
            <p:ph type="pic" sz="quarter" idx="13" hasCustomPrompt="1"/>
          </p:nvPr>
        </p:nvSpPr>
        <p:spPr>
          <a:xfrm>
            <a:off x="1572814" y="1964392"/>
            <a:ext cx="2332191"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1469226"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0" name="Picture Placeholder 2"/>
          <p:cNvSpPr>
            <a:spLocks noGrp="1"/>
          </p:cNvSpPr>
          <p:nvPr>
            <p:ph type="pic" sz="quarter" idx="16" hasCustomPrompt="1"/>
          </p:nvPr>
        </p:nvSpPr>
        <p:spPr>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4712236"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2" name="Picture Placeholder 2"/>
          <p:cNvSpPr>
            <a:spLocks noGrp="1"/>
          </p:cNvSpPr>
          <p:nvPr>
            <p:ph type="pic" sz="quarter" idx="18" hasCustomPrompt="1"/>
          </p:nvPr>
        </p:nvSpPr>
        <p:spPr>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7955246"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505205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024A1-0F71-41C3-AC73-025FE0AFCF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DFDD2B-F95E-4ACD-9328-90990558EC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E64D3D-835D-4FE5-9B2D-88CD744773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5D8954-5261-4CAE-9C95-E383AD272A00}"/>
              </a:ext>
            </a:extLst>
          </p:cNvPr>
          <p:cNvSpPr>
            <a:spLocks noGrp="1"/>
          </p:cNvSpPr>
          <p:nvPr>
            <p:ph type="dt" sz="half" idx="10"/>
          </p:nvPr>
        </p:nvSpPr>
        <p:spPr/>
        <p:txBody>
          <a:bodyPr/>
          <a:lstStyle/>
          <a:p>
            <a:fld id="{1DE2DCB2-D228-479E-869F-D278E16D1FF0}" type="datetimeFigureOut">
              <a:rPr lang="en-US" smtClean="0"/>
              <a:t>8/20/2019</a:t>
            </a:fld>
            <a:endParaRPr lang="en-US"/>
          </a:p>
        </p:txBody>
      </p:sp>
      <p:sp>
        <p:nvSpPr>
          <p:cNvPr id="6" name="Footer Placeholder 5">
            <a:extLst>
              <a:ext uri="{FF2B5EF4-FFF2-40B4-BE49-F238E27FC236}">
                <a16:creationId xmlns:a16="http://schemas.microsoft.com/office/drawing/2014/main" id="{BA76B6F6-825F-4766-B538-981EDD0CC4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334A27-3AAF-40B2-A426-49194E00FF7D}"/>
              </a:ext>
            </a:extLst>
          </p:cNvPr>
          <p:cNvSpPr>
            <a:spLocks noGrp="1"/>
          </p:cNvSpPr>
          <p:nvPr>
            <p:ph type="sldNum" sz="quarter" idx="12"/>
          </p:nvPr>
        </p:nvSpPr>
        <p:spPr/>
        <p:txBody>
          <a:bodyPr/>
          <a:lstStyle/>
          <a:p>
            <a:fld id="{4731D3B8-DCF7-45EA-92F7-9E8BEB4346F9}" type="slidenum">
              <a:rPr lang="en-US" smtClean="0"/>
              <a:t>‹#›</a:t>
            </a:fld>
            <a:endParaRPr lang="en-US"/>
          </a:p>
        </p:txBody>
      </p:sp>
    </p:spTree>
    <p:extLst>
      <p:ext uri="{BB962C8B-B14F-4D97-AF65-F5344CB8AC3E}">
        <p14:creationId xmlns:p14="http://schemas.microsoft.com/office/powerpoint/2010/main" val="3371221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eam Page 4-Up White Vertic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6" name="Picture Placeholder 2"/>
          <p:cNvSpPr>
            <a:spLocks noGrp="1"/>
          </p:cNvSpPr>
          <p:nvPr>
            <p:ph type="pic" sz="quarter" idx="13" hasCustomPrompt="1"/>
          </p:nvPr>
        </p:nvSpPr>
        <p:spPr>
          <a:xfrm>
            <a:off x="806332" y="1981899"/>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3"/>
          <p:cNvSpPr>
            <a:spLocks noGrp="1"/>
          </p:cNvSpPr>
          <p:nvPr>
            <p:ph type="body" sz="quarter" idx="15" hasCustomPrompt="1"/>
          </p:nvPr>
        </p:nvSpPr>
        <p:spPr>
          <a:xfrm>
            <a:off x="581720" y="4345148"/>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2"/>
          <p:cNvSpPr>
            <a:spLocks noGrp="1"/>
          </p:cNvSpPr>
          <p:nvPr>
            <p:ph type="pic" sz="quarter" idx="16" hasCustomPrompt="1"/>
          </p:nvPr>
        </p:nvSpPr>
        <p:spPr>
          <a:xfrm>
            <a:off x="3646176" y="1967573"/>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3"/>
          <p:cNvSpPr>
            <a:spLocks noGrp="1"/>
          </p:cNvSpPr>
          <p:nvPr>
            <p:ph type="body" sz="quarter" idx="17" hasCustomPrompt="1"/>
          </p:nvPr>
        </p:nvSpPr>
        <p:spPr>
          <a:xfrm>
            <a:off x="3421564"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2"/>
          <p:cNvSpPr>
            <a:spLocks noGrp="1"/>
          </p:cNvSpPr>
          <p:nvPr>
            <p:ph type="pic" sz="quarter" idx="18" hasCustomPrompt="1"/>
          </p:nvPr>
        </p:nvSpPr>
        <p:spPr>
          <a:xfrm>
            <a:off x="6486020" y="1967573"/>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3"/>
          <p:cNvSpPr>
            <a:spLocks noGrp="1"/>
          </p:cNvSpPr>
          <p:nvPr>
            <p:ph type="body" sz="quarter" idx="19" hasCustomPrompt="1"/>
          </p:nvPr>
        </p:nvSpPr>
        <p:spPr>
          <a:xfrm>
            <a:off x="6261408"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2"/>
          <p:cNvSpPr>
            <a:spLocks noGrp="1"/>
          </p:cNvSpPr>
          <p:nvPr>
            <p:ph type="pic" sz="quarter" idx="20" hasCustomPrompt="1"/>
          </p:nvPr>
        </p:nvSpPr>
        <p:spPr>
          <a:xfrm>
            <a:off x="9325864" y="1967573"/>
            <a:ext cx="2094843"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21" hasCustomPrompt="1"/>
          </p:nvPr>
        </p:nvSpPr>
        <p:spPr>
          <a:xfrm>
            <a:off x="9101252"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9" name="Rectangle 18"/>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4B4EEDC6-36CA-4209-B482-2ED76AA0BF08}" type="datetime1">
              <a:rPr lang="en-US" smtClean="0"/>
              <a:t>8/20/2019</a:t>
            </a:fld>
            <a:endParaRPr lang="en-US" dirty="0"/>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706843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eam Page 4-Up Gray BG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3" y="16747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1" y="1674774"/>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3" name="Picture Placeholder 2"/>
          <p:cNvSpPr>
            <a:spLocks noGrp="1"/>
          </p:cNvSpPr>
          <p:nvPr>
            <p:ph type="pic" sz="quarter" idx="14" hasCustomPrompt="1"/>
          </p:nvPr>
        </p:nvSpPr>
        <p:spPr>
          <a:xfrm>
            <a:off x="806333" y="393936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3"/>
          <p:cNvSpPr>
            <a:spLocks noGrp="1"/>
          </p:cNvSpPr>
          <p:nvPr>
            <p:ph type="body" sz="quarter" idx="15"/>
          </p:nvPr>
        </p:nvSpPr>
        <p:spPr>
          <a:xfrm>
            <a:off x="2876551" y="3939363"/>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6" y="167477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1674774"/>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7" name="Picture Placeholder 2"/>
          <p:cNvSpPr>
            <a:spLocks noGrp="1"/>
          </p:cNvSpPr>
          <p:nvPr>
            <p:ph type="pic" sz="quarter" idx="19" hasCustomPrompt="1"/>
          </p:nvPr>
        </p:nvSpPr>
        <p:spPr>
          <a:xfrm>
            <a:off x="6199806" y="3939363"/>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3"/>
          <p:cNvSpPr>
            <a:spLocks noGrp="1"/>
          </p:cNvSpPr>
          <p:nvPr>
            <p:ph type="body" sz="quarter" idx="20"/>
          </p:nvPr>
        </p:nvSpPr>
        <p:spPr>
          <a:xfrm>
            <a:off x="8270023" y="393936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8DC79626-CE5A-4834-975C-E7305BA2E281}" type="datetime1">
              <a:rPr lang="en-US" smtClean="0"/>
              <a:t>8/20/2019</a:t>
            </a:fld>
            <a:endParaRPr lang="en-US" dirty="0"/>
          </a:p>
        </p:txBody>
      </p:sp>
      <p:sp>
        <p:nvSpPr>
          <p:cNvPr id="29"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814974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eam Page 4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2" name="Picture Placeholder 2"/>
          <p:cNvSpPr>
            <a:spLocks noGrp="1"/>
          </p:cNvSpPr>
          <p:nvPr>
            <p:ph type="pic" sz="quarter" idx="13" hasCustomPrompt="1"/>
          </p:nvPr>
        </p:nvSpPr>
        <p:spPr>
          <a:xfrm>
            <a:off x="806333" y="1674773"/>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1" y="1674774"/>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3" name="Picture Placeholder 2"/>
          <p:cNvSpPr>
            <a:spLocks noGrp="1"/>
          </p:cNvSpPr>
          <p:nvPr>
            <p:ph type="pic" sz="quarter" idx="14" hasCustomPrompt="1"/>
          </p:nvPr>
        </p:nvSpPr>
        <p:spPr>
          <a:xfrm>
            <a:off x="806333" y="3939363"/>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3"/>
          <p:cNvSpPr>
            <a:spLocks noGrp="1"/>
          </p:cNvSpPr>
          <p:nvPr>
            <p:ph type="body" sz="quarter" idx="15"/>
          </p:nvPr>
        </p:nvSpPr>
        <p:spPr>
          <a:xfrm>
            <a:off x="2876551" y="3939363"/>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6" y="1674773"/>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1674774"/>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8" name="Picture Placeholder 2"/>
          <p:cNvSpPr>
            <a:spLocks noGrp="1"/>
          </p:cNvSpPr>
          <p:nvPr>
            <p:ph type="pic" sz="quarter" idx="19" hasCustomPrompt="1"/>
          </p:nvPr>
        </p:nvSpPr>
        <p:spPr>
          <a:xfrm>
            <a:off x="6199806" y="3939363"/>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3"/>
          <p:cNvSpPr>
            <a:spLocks noGrp="1"/>
          </p:cNvSpPr>
          <p:nvPr>
            <p:ph type="body" sz="quarter" idx="20"/>
          </p:nvPr>
        </p:nvSpPr>
        <p:spPr>
          <a:xfrm>
            <a:off x="8270023" y="393936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8" name="Rectangle 7"/>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10"/>
          </p:nvPr>
        </p:nvSpPr>
        <p:spPr/>
        <p:txBody>
          <a:bodyPr/>
          <a:lstStyle/>
          <a:p>
            <a:fld id="{1815FB38-58F3-410A-8DA4-4B706967601F}" type="datetime1">
              <a:rPr lang="en-US" smtClean="0"/>
              <a:t>8/20/2019</a:t>
            </a:fld>
            <a:endParaRPr lang="en-US" dirty="0"/>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962063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eam Page Duo Gray Horizontal">
    <p:spTree>
      <p:nvGrpSpPr>
        <p:cNvPr id="1" name=""/>
        <p:cNvGrpSpPr/>
        <p:nvPr/>
      </p:nvGrpSpPr>
      <p:grpSpPr>
        <a:xfrm>
          <a:off x="0" y="0"/>
          <a:ext cx="0" cy="0"/>
          <a:chOff x="0" y="0"/>
          <a:chExt cx="0" cy="0"/>
        </a:xfrm>
      </p:grpSpPr>
      <p:sp>
        <p:nvSpPr>
          <p:cNvPr id="8" name="Rectangle 7"/>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17" name="Rectangle 16"/>
          <p:cNvSpPr/>
          <p:nvPr userDrawn="1"/>
        </p:nvSpPr>
        <p:spPr>
          <a:xfrm>
            <a:off x="0" y="1216024"/>
            <a:ext cx="12192000" cy="4987926"/>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Picture Placeholder 2"/>
          <p:cNvSpPr>
            <a:spLocks noGrp="1"/>
          </p:cNvSpPr>
          <p:nvPr>
            <p:ph type="pic" sz="quarter" idx="13" hasCustomPrompt="1"/>
          </p:nvPr>
        </p:nvSpPr>
        <p:spPr>
          <a:xfrm>
            <a:off x="806333"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3"/>
          <p:cNvSpPr>
            <a:spLocks noGrp="1"/>
          </p:cNvSpPr>
          <p:nvPr>
            <p:ph type="body" sz="quarter" idx="16"/>
          </p:nvPr>
        </p:nvSpPr>
        <p:spPr>
          <a:xfrm>
            <a:off x="2876551" y="257173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25" name="Picture Placeholder 2"/>
          <p:cNvSpPr>
            <a:spLocks noGrp="1"/>
          </p:cNvSpPr>
          <p:nvPr>
            <p:ph type="pic" sz="quarter" idx="17" hasCustomPrompt="1"/>
          </p:nvPr>
        </p:nvSpPr>
        <p:spPr>
          <a:xfrm>
            <a:off x="6199806" y="257173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3"/>
          <p:cNvSpPr>
            <a:spLocks noGrp="1"/>
          </p:cNvSpPr>
          <p:nvPr>
            <p:ph type="body" sz="quarter" idx="18"/>
          </p:nvPr>
        </p:nvSpPr>
        <p:spPr>
          <a:xfrm>
            <a:off x="8270023" y="257173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Rectangle 15"/>
          <p:cNvSpPr/>
          <p:nvPr userDrawn="1"/>
        </p:nvSpPr>
        <p:spPr>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7F519661-29C3-4FE0-9FC3-375A85A42C46}" type="datetime1">
              <a:rPr lang="en-US" smtClean="0"/>
              <a:t>8/20/2019</a:t>
            </a:fld>
            <a:endParaRPr lang="en-US" dirty="0"/>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8394988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eam Page 2 Up White BG Horizontal">
    <p:spTree>
      <p:nvGrpSpPr>
        <p:cNvPr id="1" name=""/>
        <p:cNvGrpSpPr/>
        <p:nvPr/>
      </p:nvGrpSpPr>
      <p:grpSpPr>
        <a:xfrm>
          <a:off x="0" y="0"/>
          <a:ext cx="0" cy="0"/>
          <a:chOff x="0" y="0"/>
          <a:chExt cx="0" cy="0"/>
        </a:xfrm>
      </p:grpSpPr>
      <p:sp>
        <p:nvSpPr>
          <p:cNvPr id="7" name="Rectangle 6"/>
          <p:cNvSpPr/>
          <p:nvPr userDrawn="1"/>
        </p:nvSpPr>
        <p:spPr>
          <a:xfrm>
            <a:off x="0" y="0"/>
            <a:ext cx="12192000" cy="1219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a:xfrm>
            <a:off x="838200" y="152400"/>
            <a:ext cx="10515600" cy="914400"/>
          </a:xfrm>
        </p:spPr>
        <p:txBody>
          <a:bodyPr>
            <a:normAutofit/>
          </a:bodyPr>
          <a:lstStyle>
            <a:lvl1pPr algn="r">
              <a:defRPr sz="3600">
                <a:solidFill>
                  <a:schemeClr val="bg1"/>
                </a:solidFill>
              </a:defRPr>
            </a:lvl1pPr>
          </a:lstStyle>
          <a:p>
            <a:r>
              <a:rPr lang="en-US" dirty="0"/>
              <a:t>Click to edit title</a:t>
            </a:r>
          </a:p>
        </p:txBody>
      </p:sp>
      <p:sp>
        <p:nvSpPr>
          <p:cNvPr id="8" name="Rectangle 7"/>
          <p:cNvSpPr/>
          <p:nvPr userDrawn="1"/>
        </p:nvSpPr>
        <p:spPr>
          <a:xfrm>
            <a:off x="0" y="1216025"/>
            <a:ext cx="12192000" cy="119256"/>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Picture Placeholder 2"/>
          <p:cNvSpPr>
            <a:spLocks noGrp="1"/>
          </p:cNvSpPr>
          <p:nvPr>
            <p:ph type="pic" sz="quarter" idx="13" hasCustomPrompt="1"/>
          </p:nvPr>
        </p:nvSpPr>
        <p:spPr>
          <a:xfrm>
            <a:off x="806333" y="2800330"/>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3"/>
          <p:cNvSpPr>
            <a:spLocks noGrp="1"/>
          </p:cNvSpPr>
          <p:nvPr>
            <p:ph type="body" sz="quarter" idx="16"/>
          </p:nvPr>
        </p:nvSpPr>
        <p:spPr>
          <a:xfrm>
            <a:off x="2876551" y="280033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16" name="Picture Placeholder 2"/>
          <p:cNvSpPr>
            <a:spLocks noGrp="1"/>
          </p:cNvSpPr>
          <p:nvPr>
            <p:ph type="pic" sz="quarter" idx="17" hasCustomPrompt="1"/>
          </p:nvPr>
        </p:nvSpPr>
        <p:spPr>
          <a:xfrm>
            <a:off x="6199806" y="2800330"/>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3"/>
          <p:cNvSpPr>
            <a:spLocks noGrp="1"/>
          </p:cNvSpPr>
          <p:nvPr>
            <p:ph type="body" sz="quarter" idx="18"/>
          </p:nvPr>
        </p:nvSpPr>
        <p:spPr>
          <a:xfrm>
            <a:off x="8270023" y="280033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0366E0EA-2D80-452F-9963-33FA7A36BC09}" type="datetime1">
              <a:rPr lang="en-US" smtClean="0"/>
              <a:t>8/20/2019</a:t>
            </a:fld>
            <a:endParaRPr lang="en-US" dirty="0"/>
          </a:p>
        </p:txBody>
      </p:sp>
      <p:sp>
        <p:nvSpPr>
          <p:cNvPr id="20"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351948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de - Gray Background">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0" name="Table Placeholder 8"/>
          <p:cNvSpPr>
            <a:spLocks noGrp="1"/>
          </p:cNvSpPr>
          <p:nvPr>
            <p:ph type="tbl" sz="quarter" idx="13"/>
          </p:nvPr>
        </p:nvSpPr>
        <p:spPr>
          <a:xfrm>
            <a:off x="2032000" y="2233263"/>
            <a:ext cx="8128000" cy="2966751"/>
          </a:xfrm>
        </p:spPr>
        <p:txBody>
          <a:bodyPr/>
          <a:lstStyle/>
          <a:p>
            <a:endParaRPr lang="en-US"/>
          </a:p>
        </p:txBody>
      </p:sp>
    </p:spTree>
    <p:extLst>
      <p:ext uri="{BB962C8B-B14F-4D97-AF65-F5344CB8AC3E}">
        <p14:creationId xmlns:p14="http://schemas.microsoft.com/office/powerpoint/2010/main" val="1146069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2_Title and Content (Solid Dark)">
    <p:bg>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ectangle 11"/>
          <p:cNvSpPr/>
          <p:nvPr userDrawn="1"/>
        </p:nvSpPr>
        <p:spPr>
          <a:xfrm>
            <a:off x="0" y="0"/>
            <a:ext cx="12192000" cy="1159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Code Demo (Click to Edit)</a:t>
            </a:r>
          </a:p>
        </p:txBody>
      </p:sp>
      <p:sp>
        <p:nvSpPr>
          <p:cNvPr id="14" name="Table Placeholder 8"/>
          <p:cNvSpPr>
            <a:spLocks noGrp="1"/>
          </p:cNvSpPr>
          <p:nvPr>
            <p:ph type="tbl" sz="quarter" idx="13"/>
          </p:nvPr>
        </p:nvSpPr>
        <p:spPr>
          <a:xfrm>
            <a:off x="2032000" y="2233263"/>
            <a:ext cx="8128000" cy="2966751"/>
          </a:xfrm>
        </p:spPr>
        <p:txBody>
          <a:bodyPr/>
          <a:lstStyle>
            <a:lvl1pPr>
              <a:buClr>
                <a:schemeClr val="accent2"/>
              </a:buClr>
              <a:defRPr>
                <a:solidFill>
                  <a:schemeClr val="bg1"/>
                </a:solidFill>
              </a:defRPr>
            </a:lvl1pPr>
          </a:lstStyle>
          <a:p>
            <a:endParaRPr lang="en-US" dirty="0"/>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bg1"/>
                </a:solidFill>
              </a:defRPr>
            </a:lvl1pPr>
          </a:lstStyle>
          <a:p>
            <a:r>
              <a:rPr lang="en-US" dirty="0"/>
              <a:t>Minnesota Department of Administration </a:t>
            </a:r>
            <a:r>
              <a:rPr lang="en-US" dirty="0">
                <a:solidFill>
                  <a:srgbClr val="78BE21"/>
                </a:solidFill>
              </a:rPr>
              <a:t>|</a:t>
            </a:r>
            <a:r>
              <a:rPr lang="en-US" dirty="0"/>
              <a:t> mn.gov/admin</a:t>
            </a: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5458823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3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dirty="0"/>
              <a:t>Click icon to insert screenshot</a:t>
            </a:r>
          </a:p>
        </p:txBody>
      </p:sp>
      <p:sp>
        <p:nvSpPr>
          <p:cNvPr id="8"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F4B91AA0-3BA7-4036-A3DA-317C6C4FFA29}"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bg1"/>
                </a:solidFill>
              </a:defRPr>
            </a:lvl1pPr>
          </a:lstStyle>
          <a:p>
            <a:r>
              <a:rPr lang="en-US" dirty="0"/>
              <a:t>Minnesota Department of Administration </a:t>
            </a:r>
            <a:r>
              <a:rPr lang="en-US" dirty="0">
                <a:solidFill>
                  <a:srgbClr val="78BE21"/>
                </a:solidFill>
              </a:rPr>
              <a:t>|</a:t>
            </a:r>
            <a:r>
              <a:rPr lang="en-US" dirty="0"/>
              <a:t> mn.gov/admin</a:t>
            </a:r>
          </a:p>
        </p:txBody>
      </p:sp>
      <p:sp>
        <p:nvSpPr>
          <p:cNvPr id="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0192029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4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7" name="Picture Placeholder 12" descr="Screenshot"/>
          <p:cNvSpPr>
            <a:spLocks noGrp="1"/>
          </p:cNvSpPr>
          <p:nvPr>
            <p:ph type="pic" sz="quarter" idx="10" hasCustomPrompt="1"/>
          </p:nvPr>
        </p:nvSpPr>
        <p:spPr>
          <a:xfrm>
            <a:off x="1373459" y="3771873"/>
            <a:ext cx="9287236" cy="4733889"/>
          </a:xfrm>
        </p:spPr>
        <p:txBody>
          <a:bodyPr/>
          <a:lstStyle>
            <a:lvl1pPr>
              <a:defRPr/>
            </a:lvl1pPr>
          </a:lstStyle>
          <a:p>
            <a:r>
              <a:rPr lang="en-US" dirty="0"/>
              <a:t>Click icon to insert screenshot</a:t>
            </a:r>
          </a:p>
        </p:txBody>
      </p:sp>
      <p:sp>
        <p:nvSpPr>
          <p:cNvPr id="11" name="Text Placeholder 3"/>
          <p:cNvSpPr>
            <a:spLocks noGrp="1"/>
          </p:cNvSpPr>
          <p:nvPr>
            <p:ph type="body" sz="quarter" idx="13"/>
          </p:nvPr>
        </p:nvSpPr>
        <p:spPr>
          <a:xfrm>
            <a:off x="815895" y="136520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7507588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creenshot Light Background Horizont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15898" y="287066"/>
            <a:ext cx="3521927" cy="2734914"/>
          </a:xfrm>
        </p:spPr>
        <p:txBody>
          <a:bodyPr/>
          <a:lstStyle>
            <a:lvl1pPr>
              <a:defRPr>
                <a:solidFill>
                  <a:schemeClr val="accent1"/>
                </a:solidFill>
              </a:defRPr>
            </a:lvl1pPr>
          </a:lstStyle>
          <a:p>
            <a:r>
              <a:rPr lang="en-US" dirty="0"/>
              <a:t>Click to edit title</a:t>
            </a:r>
          </a:p>
        </p:txBody>
      </p:sp>
      <p:sp>
        <p:nvSpPr>
          <p:cNvPr id="4" name="Text Placeholder 3"/>
          <p:cNvSpPr>
            <a:spLocks noGrp="1"/>
          </p:cNvSpPr>
          <p:nvPr>
            <p:ph type="body" sz="quarter" idx="11"/>
          </p:nvPr>
        </p:nvSpPr>
        <p:spPr>
          <a:xfrm>
            <a:off x="815977" y="3211515"/>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2"/>
          </p:nvPr>
        </p:nvSpPr>
        <p:spPr>
          <a:xfrm>
            <a:off x="838201" y="6356352"/>
            <a:ext cx="1358591" cy="365125"/>
          </a:xfrm>
        </p:spPr>
        <p:txBody>
          <a:bodyPr/>
          <a:lstStyle/>
          <a:p>
            <a:fld id="{5D76A200-3168-4D33-A718-3974884CE863}" type="datetime1">
              <a:rPr lang="en-US" smtClean="0"/>
              <a:t>8/20/2019</a:t>
            </a:fld>
            <a:endParaRPr lang="en-US" dirty="0"/>
          </a:p>
        </p:txBody>
      </p:sp>
      <p:sp>
        <p:nvSpPr>
          <p:cNvPr id="7"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tx2"/>
                </a:solidFill>
              </a:defRPr>
            </a:lvl1pPr>
          </a:lstStyle>
          <a:p>
            <a:r>
              <a:rPr lang="en-US" dirty="0"/>
              <a:t>Minnesota Department of Administration </a:t>
            </a:r>
            <a:r>
              <a:rPr lang="en-US" dirty="0">
                <a:solidFill>
                  <a:schemeClr val="accent1"/>
                </a:solidFill>
              </a:rPr>
              <a:t>|</a:t>
            </a:r>
            <a:r>
              <a:rPr lang="en-US" dirty="0"/>
              <a:t> mn.gov/admin</a:t>
            </a:r>
          </a:p>
        </p:txBody>
      </p:sp>
      <p:sp>
        <p:nvSpPr>
          <p:cNvPr id="11" name="Slide Number Placeholder 6"/>
          <p:cNvSpPr>
            <a:spLocks noGrp="1"/>
          </p:cNvSpPr>
          <p:nvPr>
            <p:ph type="sldNum" sz="quarter" idx="13"/>
          </p:nvPr>
        </p:nvSpPr>
        <p:spPr>
          <a:xfrm>
            <a:off x="9891133" y="6356352"/>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67700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79C9D-8C4A-49DA-B47A-8E96EF36CC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8EB110-5BDC-453B-9511-CF218F452A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BDC236-FE43-4593-8A83-FB1A43C4E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717941-8740-4D16-A082-385F4ABDEEC8}"/>
              </a:ext>
            </a:extLst>
          </p:cNvPr>
          <p:cNvSpPr>
            <a:spLocks noGrp="1"/>
          </p:cNvSpPr>
          <p:nvPr>
            <p:ph type="dt" sz="half" idx="10"/>
          </p:nvPr>
        </p:nvSpPr>
        <p:spPr/>
        <p:txBody>
          <a:bodyPr/>
          <a:lstStyle/>
          <a:p>
            <a:fld id="{1DE2DCB2-D228-479E-869F-D278E16D1FF0}" type="datetimeFigureOut">
              <a:rPr lang="en-US" smtClean="0"/>
              <a:t>8/20/2019</a:t>
            </a:fld>
            <a:endParaRPr lang="en-US"/>
          </a:p>
        </p:txBody>
      </p:sp>
      <p:sp>
        <p:nvSpPr>
          <p:cNvPr id="6" name="Footer Placeholder 5">
            <a:extLst>
              <a:ext uri="{FF2B5EF4-FFF2-40B4-BE49-F238E27FC236}">
                <a16:creationId xmlns:a16="http://schemas.microsoft.com/office/drawing/2014/main" id="{D8A2A595-5D14-4A62-9381-DBE071E9D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C2D4F7-C627-423D-9678-0C3A16A928BC}"/>
              </a:ext>
            </a:extLst>
          </p:cNvPr>
          <p:cNvSpPr>
            <a:spLocks noGrp="1"/>
          </p:cNvSpPr>
          <p:nvPr>
            <p:ph type="sldNum" sz="quarter" idx="12"/>
          </p:nvPr>
        </p:nvSpPr>
        <p:spPr/>
        <p:txBody>
          <a:bodyPr/>
          <a:lstStyle/>
          <a:p>
            <a:fld id="{4731D3B8-DCF7-45EA-92F7-9E8BEB4346F9}" type="slidenum">
              <a:rPr lang="en-US" smtClean="0"/>
              <a:t>‹#›</a:t>
            </a:fld>
            <a:endParaRPr lang="en-US"/>
          </a:p>
        </p:txBody>
      </p:sp>
    </p:spTree>
    <p:extLst>
      <p:ext uri="{BB962C8B-B14F-4D97-AF65-F5344CB8AC3E}">
        <p14:creationId xmlns:p14="http://schemas.microsoft.com/office/powerpoint/2010/main" val="29457035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Screenshot Light Background Vertical">
    <p:bg>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52400"/>
            <a:ext cx="10515600" cy="914400"/>
          </a:xfrm>
        </p:spPr>
        <p:txBody>
          <a:bodyPr>
            <a:normAutofit/>
          </a:bodyPr>
          <a:lstStyle>
            <a:lvl1pPr algn="r">
              <a:defRPr sz="3600">
                <a:solidFill>
                  <a:schemeClr val="accent1"/>
                </a:solidFill>
              </a:defRPr>
            </a:lvl1pPr>
          </a:lstStyle>
          <a:p>
            <a:r>
              <a:rPr lang="en-US" dirty="0"/>
              <a:t>Click to edit title</a:t>
            </a:r>
          </a:p>
        </p:txBody>
      </p:sp>
      <p:sp>
        <p:nvSpPr>
          <p:cNvPr id="7" name="Text Placeholder 3"/>
          <p:cNvSpPr>
            <a:spLocks noGrp="1"/>
          </p:cNvSpPr>
          <p:nvPr>
            <p:ph type="body" sz="quarter" idx="11"/>
          </p:nvPr>
        </p:nvSpPr>
        <p:spPr>
          <a:xfrm>
            <a:off x="815895" y="1365205"/>
            <a:ext cx="10555696" cy="1567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3" name="Picture Placeholder 12"/>
          <p:cNvSpPr>
            <a:spLocks noGrp="1"/>
          </p:cNvSpPr>
          <p:nvPr>
            <p:ph type="pic" sz="quarter" idx="10" hasCustomPrompt="1"/>
          </p:nvPr>
        </p:nvSpPr>
        <p:spPr>
          <a:xfrm>
            <a:off x="1373459" y="3771873"/>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633124075"/>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dirty="0"/>
              <a:t>Click to edit title</a:t>
            </a:r>
          </a:p>
        </p:txBody>
      </p:sp>
      <p:sp>
        <p:nvSpPr>
          <p:cNvPr id="16"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2852" y="434837"/>
            <a:ext cx="6828661" cy="6050713"/>
          </a:xfrm>
          <a:prstGeom prst="rect">
            <a:avLst/>
          </a:prstGeom>
          <a:effectLst>
            <a:outerShdw blurRad="76200" dir="18900000" sy="23000" kx="-1200000" algn="bl" rotWithShape="0">
              <a:prstClr val="black">
                <a:alpha val="20000"/>
              </a:prstClr>
            </a:outerShdw>
          </a:effectLst>
        </p:spPr>
      </p:pic>
      <p:sp>
        <p:nvSpPr>
          <p:cNvPr id="15" name="Picture Placeholder 12"/>
          <p:cNvSpPr>
            <a:spLocks noGrp="1"/>
          </p:cNvSpPr>
          <p:nvPr>
            <p:ph type="pic" sz="quarter" idx="10" hasCustomPrompt="1"/>
          </p:nvPr>
        </p:nvSpPr>
        <p:spPr>
          <a:xfrm>
            <a:off x="4976788" y="691884"/>
            <a:ext cx="6300787" cy="3411537"/>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276FB33B-BCEE-4E25-B97B-A564B0E1024B}" type="datetime1">
              <a:rPr lang="en-US" smtClean="0"/>
              <a:t>8/20/2019</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bg1"/>
                </a:solidFill>
              </a:defRPr>
            </a:lvl1pPr>
          </a:lstStyle>
          <a:p>
            <a:r>
              <a:rPr lang="en-US" dirty="0"/>
              <a:t>Minnesota Department of Administration </a:t>
            </a:r>
            <a:r>
              <a:rPr lang="en-US" dirty="0">
                <a:solidFill>
                  <a:srgbClr val="78BE21"/>
                </a:solidFill>
              </a:rPr>
              <a:t>|</a:t>
            </a:r>
            <a:r>
              <a:rPr lang="en-US" dirty="0"/>
              <a:t> mn.gov/admin</a:t>
            </a:r>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075617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5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15898" y="287066"/>
            <a:ext cx="3521927" cy="2734914"/>
          </a:xfrm>
        </p:spPr>
        <p:txBody>
          <a:bodyPr/>
          <a:lstStyle>
            <a:lvl1pPr>
              <a:defRPr b="0">
                <a:solidFill>
                  <a:schemeClr val="accent2"/>
                </a:solidFill>
              </a:defRPr>
            </a:lvl1pPr>
          </a:lstStyle>
          <a:p>
            <a:r>
              <a:rPr lang="en-US" dirty="0"/>
              <a:t>Click to edit title</a:t>
            </a:r>
          </a:p>
        </p:txBody>
      </p:sp>
      <p:sp>
        <p:nvSpPr>
          <p:cNvPr id="15" name="Text Placeholder 3"/>
          <p:cNvSpPr>
            <a:spLocks noGrp="1"/>
          </p:cNvSpPr>
          <p:nvPr>
            <p:ph type="body" sz="quarter" idx="13"/>
          </p:nvPr>
        </p:nvSpPr>
        <p:spPr>
          <a:xfrm>
            <a:off x="815977" y="3211515"/>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787" y="504857"/>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4976789" y="1067565"/>
            <a:ext cx="9516215" cy="4850604"/>
          </a:xfrm>
        </p:spPr>
        <p:txBody>
          <a:bodyPr/>
          <a:lstStyle>
            <a:lvl1pPr>
              <a:defRPr/>
            </a:lvl1pPr>
          </a:lstStyle>
          <a:p>
            <a:r>
              <a:rPr lang="en-US" dirty="0"/>
              <a:t>Click icon to insert screenshot</a:t>
            </a:r>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276FB33B-BCEE-4E25-B97B-A564B0E1024B}" type="datetime1">
              <a:rPr lang="en-US" smtClean="0"/>
              <a:t>8/20/2019</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bg1"/>
                </a:solidFill>
              </a:defRPr>
            </a:lvl1pPr>
          </a:lstStyle>
          <a:p>
            <a:r>
              <a:rPr lang="en-US" dirty="0"/>
              <a:t>Minnesota Department of Administration </a:t>
            </a:r>
            <a:r>
              <a:rPr lang="en-US" dirty="0">
                <a:solidFill>
                  <a:srgbClr val="78BE21"/>
                </a:solidFill>
              </a:rPr>
              <a:t>|</a:t>
            </a:r>
            <a:r>
              <a:rPr lang="en-US" dirty="0"/>
              <a:t> mn.gov/admin</a:t>
            </a:r>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01549623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838200" y="152400"/>
            <a:ext cx="10515600" cy="914400"/>
          </a:xfrm>
        </p:spPr>
        <p:txBody>
          <a:bodyPr>
            <a:normAutofit/>
          </a:bodyPr>
          <a:lstStyle>
            <a:lvl1pPr algn="r">
              <a:defRPr sz="3600">
                <a:solidFill>
                  <a:schemeClr val="accent2"/>
                </a:solidFill>
              </a:defRPr>
            </a:lvl1pPr>
          </a:lstStyle>
          <a:p>
            <a:r>
              <a:rPr lang="en-US" dirty="0"/>
              <a:t>Click to edit title</a:t>
            </a:r>
          </a:p>
        </p:txBody>
      </p:sp>
      <p:sp>
        <p:nvSpPr>
          <p:cNvPr id="14" name="Text Placeholder 3"/>
          <p:cNvSpPr>
            <a:spLocks noGrp="1"/>
          </p:cNvSpPr>
          <p:nvPr>
            <p:ph type="body" sz="quarter" idx="13"/>
          </p:nvPr>
        </p:nvSpPr>
        <p:spPr>
          <a:xfrm>
            <a:off x="815895" y="1365205"/>
            <a:ext cx="10555696"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458" y="3222702"/>
            <a:ext cx="9387471" cy="5283060"/>
          </a:xfrm>
          <a:prstGeom prst="rect">
            <a:avLst/>
          </a:prstGeom>
          <a:ln>
            <a:noFill/>
          </a:ln>
          <a:effectLst>
            <a:outerShdw blurRad="292100" dist="139700" dir="2700000" algn="tl" rotWithShape="0">
              <a:srgbClr val="333333">
                <a:alpha val="65000"/>
              </a:srgbClr>
            </a:outerShdw>
          </a:effectLst>
        </p:spPr>
      </p:pic>
      <p:sp>
        <p:nvSpPr>
          <p:cNvPr id="16" name="Picture Placeholder 12" descr="Screenshot"/>
          <p:cNvSpPr>
            <a:spLocks noGrp="1"/>
          </p:cNvSpPr>
          <p:nvPr>
            <p:ph type="pic" sz="quarter" idx="10" hasCustomPrompt="1"/>
          </p:nvPr>
        </p:nvSpPr>
        <p:spPr>
          <a:xfrm>
            <a:off x="1373459" y="3771873"/>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53382128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7_Single Quote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title" hasCustomPrompt="1"/>
          </p:nvPr>
        </p:nvSpPr>
        <p:spPr>
          <a:xfrm>
            <a:off x="1387736" y="1438509"/>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6"/>
          <p:cNvSpPr>
            <a:spLocks noGrp="1"/>
          </p:cNvSpPr>
          <p:nvPr>
            <p:ph type="body" sz="quarter" idx="13" hasCustomPrompt="1"/>
          </p:nvPr>
        </p:nvSpPr>
        <p:spPr>
          <a:xfrm>
            <a:off x="1387736" y="4126418"/>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0"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276FB33B-BCEE-4E25-B97B-A564B0E1024B}" type="datetime1">
              <a:rPr lang="en-US" smtClean="0"/>
              <a:t>8/20/2019</a:t>
            </a:fld>
            <a:endParaRPr lang="en-US" dirty="0"/>
          </a:p>
        </p:txBody>
      </p:sp>
      <p:sp>
        <p:nvSpPr>
          <p:cNvPr id="9"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bg1"/>
                </a:solidFill>
              </a:defRPr>
            </a:lvl1pPr>
          </a:lstStyle>
          <a:p>
            <a:r>
              <a:rPr lang="en-US" dirty="0"/>
              <a:t>Minnesota Department of Administration </a:t>
            </a:r>
            <a:r>
              <a:rPr lang="en-US" dirty="0">
                <a:solidFill>
                  <a:srgbClr val="78BE21"/>
                </a:solidFill>
              </a:rPr>
              <a:t>|</a:t>
            </a:r>
            <a:r>
              <a:rPr lang="en-US" dirty="0"/>
              <a:t> mn.gov/admin</a:t>
            </a:r>
          </a:p>
        </p:txBody>
      </p:sp>
      <p:sp>
        <p:nvSpPr>
          <p:cNvPr id="11"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11102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5_Title and Content (Solid Dark)">
    <p:bg>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1"/>
          <p:cNvSpPr/>
          <p:nvPr userDrawn="1"/>
        </p:nvSpPr>
        <p:spPr>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hasCustomPrompt="1"/>
          </p:nvPr>
        </p:nvSpPr>
        <p:spPr>
          <a:xfrm>
            <a:off x="1387736" y="1438509"/>
            <a:ext cx="9488245" cy="2219093"/>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5" name="Text Placeholder 6"/>
          <p:cNvSpPr>
            <a:spLocks noGrp="1"/>
          </p:cNvSpPr>
          <p:nvPr>
            <p:ph type="body" sz="quarter" idx="13" hasCustomPrompt="1"/>
          </p:nvPr>
        </p:nvSpPr>
        <p:spPr>
          <a:xfrm>
            <a:off x="1387736" y="4126418"/>
            <a:ext cx="9488245" cy="1015739"/>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6" name="Date Placeholder 4"/>
          <p:cNvSpPr>
            <a:spLocks noGrp="1"/>
          </p:cNvSpPr>
          <p:nvPr>
            <p:ph type="dt" sz="half" idx="11"/>
          </p:nvPr>
        </p:nvSpPr>
        <p:spPr>
          <a:xfrm>
            <a:off x="838201" y="6356352"/>
            <a:ext cx="1358591" cy="365125"/>
          </a:xfrm>
        </p:spPr>
        <p:txBody>
          <a:bodyPr/>
          <a:lstStyle>
            <a:lvl1pPr>
              <a:defRPr>
                <a:solidFill>
                  <a:schemeClr val="bg1"/>
                </a:solidFill>
              </a:defRPr>
            </a:lvl1pPr>
          </a:lstStyle>
          <a:p>
            <a:fld id="{276FB33B-BCEE-4E25-B97B-A564B0E1024B}" type="datetime1">
              <a:rPr lang="en-US" smtClean="0"/>
              <a:t>8/20/2019</a:t>
            </a:fld>
            <a:endParaRPr lang="en-US" dirty="0"/>
          </a:p>
        </p:txBody>
      </p:sp>
      <p:sp>
        <p:nvSpPr>
          <p:cNvPr id="18" name="Footer Placeholder 4"/>
          <p:cNvSpPr>
            <a:spLocks noGrp="1"/>
          </p:cNvSpPr>
          <p:nvPr>
            <p:ph type="ftr" sz="quarter" idx="3"/>
          </p:nvPr>
        </p:nvSpPr>
        <p:spPr>
          <a:xfrm>
            <a:off x="3302178" y="6356351"/>
            <a:ext cx="5587647" cy="365125"/>
          </a:xfrm>
          <a:prstGeom prst="rect">
            <a:avLst/>
          </a:prstGeom>
        </p:spPr>
        <p:txBody>
          <a:bodyPr anchor="ctr"/>
          <a:lstStyle>
            <a:lvl1pPr algn="ctr">
              <a:defRPr sz="1200">
                <a:solidFill>
                  <a:schemeClr val="bg1"/>
                </a:solidFill>
              </a:defRPr>
            </a:lvl1pPr>
          </a:lstStyle>
          <a:p>
            <a:r>
              <a:rPr lang="en-US" dirty="0"/>
              <a:t>Minnesota Department of Administration </a:t>
            </a:r>
            <a:r>
              <a:rPr lang="en-US" dirty="0">
                <a:solidFill>
                  <a:srgbClr val="78BE21"/>
                </a:solidFill>
              </a:rPr>
              <a:t>|</a:t>
            </a:r>
            <a:r>
              <a:rPr lang="en-US" dirty="0"/>
              <a:t> mn.gov/admin</a:t>
            </a:r>
          </a:p>
        </p:txBody>
      </p:sp>
      <p:sp>
        <p:nvSpPr>
          <p:cNvPr id="19" name="Slide Number Placeholder 6"/>
          <p:cNvSpPr>
            <a:spLocks noGrp="1"/>
          </p:cNvSpPr>
          <p:nvPr>
            <p:ph type="sldNum" sz="quarter" idx="12"/>
          </p:nvPr>
        </p:nvSpPr>
        <p:spPr>
          <a:xfrm>
            <a:off x="9891133" y="6356352"/>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7785641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Full Image Black Circle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614662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3" name="Date Placeholder 2"/>
          <p:cNvSpPr>
            <a:spLocks noGrp="1"/>
          </p:cNvSpPr>
          <p:nvPr>
            <p:ph type="dt" sz="half" idx="10"/>
          </p:nvPr>
        </p:nvSpPr>
        <p:spPr/>
        <p:txBody>
          <a:bodyPr/>
          <a:lstStyle>
            <a:lvl1pPr>
              <a:defRPr>
                <a:solidFill>
                  <a:srgbClr val="003865"/>
                </a:solidFill>
              </a:defRPr>
            </a:lvl1pPr>
          </a:lstStyle>
          <a:p>
            <a:fld id="{37C3B6E0-E413-4EA2-9B23-AF69A1623F89}" type="datetime1">
              <a:rPr lang="en-US" smtClean="0"/>
              <a:pPr/>
              <a:t>8/20/2019</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dirty="0"/>
              <a:t>Minnesota Department of Administration | mn.gov/admin</a:t>
            </a:r>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50307430"/>
      </p:ext>
    </p:extLst>
  </p:cSld>
  <p:clrMapOvr>
    <a:masterClrMapping/>
  </p:clrMapOvr>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Full Image Multiple Circle Overlay">
    <p:bg>
      <p:bgPr>
        <a:solidFill>
          <a:schemeClr val="bg1"/>
        </a:solidFill>
        <a:effectLst/>
      </p:bgPr>
    </p:bg>
    <p:spTree>
      <p:nvGrpSpPr>
        <p:cNvPr id="1" name=""/>
        <p:cNvGrpSpPr/>
        <p:nvPr/>
      </p:nvGrpSpPr>
      <p:grpSpPr>
        <a:xfrm>
          <a:off x="0" y="0"/>
          <a:ext cx="0" cy="0"/>
          <a:chOff x="0" y="0"/>
          <a:chExt cx="0" cy="0"/>
        </a:xfrm>
      </p:grpSpPr>
      <p:sp>
        <p:nvSpPr>
          <p:cNvPr id="10" name="Picture Placeholder 6"/>
          <p:cNvSpPr>
            <a:spLocks noGrp="1"/>
          </p:cNvSpPr>
          <p:nvPr>
            <p:ph type="pic" sz="quarter" idx="15"/>
          </p:nvPr>
        </p:nvSpPr>
        <p:spPr>
          <a:xfrm>
            <a:off x="0" y="0"/>
            <a:ext cx="12192000" cy="6858000"/>
          </a:xfrm>
        </p:spPr>
        <p:txBody>
          <a:bodyPr/>
          <a:lstStyle/>
          <a:p>
            <a:endParaRPr lang="en-US" dirty="0"/>
          </a:p>
        </p:txBody>
      </p:sp>
      <p:sp>
        <p:nvSpPr>
          <p:cNvPr id="2" name="Title 1"/>
          <p:cNvSpPr>
            <a:spLocks noGrp="1"/>
          </p:cNvSpPr>
          <p:nvPr>
            <p:ph type="title" hasCustomPrompt="1"/>
          </p:nvPr>
        </p:nvSpPr>
        <p:spPr>
          <a:xfrm>
            <a:off x="5720398" y="912530"/>
            <a:ext cx="4661388" cy="4661388"/>
          </a:xfrm>
          <a:prstGeom prst="ellipse">
            <a:avLst/>
          </a:prstGeom>
          <a:solidFill>
            <a:srgbClr val="003865">
              <a:alpha val="87843"/>
            </a:srgbClr>
          </a:solidFill>
        </p:spPr>
        <p:txBody>
          <a:bodyPr>
            <a:noAutofit/>
          </a:bodyPr>
          <a:lstStyle>
            <a:lvl1pPr algn="ctr">
              <a:tabLst>
                <a:tab pos="3770313" algn="l"/>
              </a:tabLst>
              <a:defRPr sz="4500" baseline="0">
                <a:solidFill>
                  <a:schemeClr val="bg1"/>
                </a:solidFill>
              </a:defRPr>
            </a:lvl1pPr>
          </a:lstStyle>
          <a:p>
            <a:r>
              <a:rPr lang="en-US" dirty="0"/>
              <a:t>Click to edit title</a:t>
            </a:r>
          </a:p>
        </p:txBody>
      </p:sp>
      <p:sp>
        <p:nvSpPr>
          <p:cNvPr id="9" name="Text Placeholder 7"/>
          <p:cNvSpPr>
            <a:spLocks noGrp="1"/>
          </p:cNvSpPr>
          <p:nvPr>
            <p:ph type="body" sz="quarter" idx="14" hasCustomPrompt="1"/>
          </p:nvPr>
        </p:nvSpPr>
        <p:spPr>
          <a:xfrm>
            <a:off x="9544817" y="524007"/>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8" name="Text Placeholder 7"/>
          <p:cNvSpPr>
            <a:spLocks noGrp="1"/>
          </p:cNvSpPr>
          <p:nvPr>
            <p:ph type="body" sz="quarter" idx="13" hasCustomPrompt="1"/>
          </p:nvPr>
        </p:nvSpPr>
        <p:spPr>
          <a:xfrm>
            <a:off x="9251001" y="3581845"/>
            <a:ext cx="2637979"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
        <p:nvSpPr>
          <p:cNvPr id="3" name="Date Placeholder 2"/>
          <p:cNvSpPr>
            <a:spLocks noGrp="1"/>
          </p:cNvSpPr>
          <p:nvPr>
            <p:ph type="dt" sz="half" idx="10"/>
          </p:nvPr>
        </p:nvSpPr>
        <p:spPr/>
        <p:txBody>
          <a:bodyPr/>
          <a:lstStyle>
            <a:lvl1pPr>
              <a:defRPr>
                <a:solidFill>
                  <a:srgbClr val="003865"/>
                </a:solidFill>
              </a:defRPr>
            </a:lvl1pPr>
          </a:lstStyle>
          <a:p>
            <a:fld id="{438A7556-21FA-4204-9DD6-1F6FDEC2C796}" type="datetime1">
              <a:rPr lang="en-US" smtClean="0"/>
              <a:pPr/>
              <a:t>8/20/2019</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dirty="0"/>
              <a:t>Optional Tagline Goes Here | mn.gov/</a:t>
            </a:r>
            <a:r>
              <a:rPr lang="en-US" dirty="0" err="1"/>
              <a:t>websiteurl</a:t>
            </a:r>
            <a:endParaRPr lang="en-US" dirty="0"/>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064938818"/>
      </p:ext>
    </p:extLst>
  </p:cSld>
  <p:clrMapOvr>
    <a:masterClrMapping/>
  </p:clrMapOvr>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6"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
        <p:nvSpPr>
          <p:cNvPr id="3" name="Date Placeholder 2"/>
          <p:cNvSpPr>
            <a:spLocks noGrp="1"/>
          </p:cNvSpPr>
          <p:nvPr>
            <p:ph type="dt" sz="half" idx="10"/>
          </p:nvPr>
        </p:nvSpPr>
        <p:spPr/>
        <p:txBody>
          <a:bodyPr/>
          <a:lstStyle>
            <a:lvl1pPr>
              <a:defRPr>
                <a:solidFill>
                  <a:srgbClr val="003865"/>
                </a:solidFill>
              </a:defRPr>
            </a:lvl1pPr>
          </a:lstStyle>
          <a:p>
            <a:fld id="{0EB49D9C-C4C1-46A9-AED8-599F8B47287F}" type="datetime1">
              <a:rPr lang="en-US" smtClean="0"/>
              <a:pPr/>
              <a:t>8/20/2019</a:t>
            </a:fld>
            <a:endParaRPr lang="en-US" dirty="0"/>
          </a:p>
        </p:txBody>
      </p:sp>
      <p:sp>
        <p:nvSpPr>
          <p:cNvPr id="5" name="Footer Placeholder 4"/>
          <p:cNvSpPr>
            <a:spLocks noGrp="1"/>
          </p:cNvSpPr>
          <p:nvPr>
            <p:ph type="ftr" sz="quarter" idx="12"/>
          </p:nvPr>
        </p:nvSpPr>
        <p:spPr/>
        <p:txBody>
          <a:bodyPr/>
          <a:lstStyle>
            <a:lvl1pPr>
              <a:defRPr>
                <a:solidFill>
                  <a:srgbClr val="003865"/>
                </a:solidFill>
              </a:defRPr>
            </a:lvl1pPr>
          </a:lstStyle>
          <a:p>
            <a:r>
              <a:rPr lang="en-US" dirty="0"/>
              <a:t>Optional Tagline Goes Here | mn.gov/</a:t>
            </a:r>
            <a:r>
              <a:rPr lang="en-US" dirty="0" err="1"/>
              <a:t>websiteurl</a:t>
            </a:r>
            <a:endParaRPr lang="en-US" dirty="0"/>
          </a:p>
        </p:txBody>
      </p:sp>
      <p:sp>
        <p:nvSpPr>
          <p:cNvPr id="4" name="Slide Number Placeholder 3"/>
          <p:cNvSpPr>
            <a:spLocks noGrp="1"/>
          </p:cNvSpPr>
          <p:nvPr>
            <p:ph type="sldNum" sz="quarter" idx="11"/>
          </p:nvPr>
        </p:nvSpPr>
        <p:spPr/>
        <p:txBody>
          <a:bodyPr/>
          <a:lstStyle>
            <a:lvl1pPr>
              <a:defRPr>
                <a:solidFill>
                  <a:srgbClr val="003865"/>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30155057"/>
      </p:ext>
    </p:extLst>
  </p:cSld>
  <p:clrMapOvr>
    <a:masterClrMapping/>
  </p:clrMapOvr>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838200" y="1389686"/>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6"/>
          <p:cNvSpPr>
            <a:spLocks noGrp="1"/>
          </p:cNvSpPr>
          <p:nvPr>
            <p:ph type="body" sz="quarter" idx="13" hasCustomPrompt="1"/>
          </p:nvPr>
        </p:nvSpPr>
        <p:spPr>
          <a:xfrm>
            <a:off x="838200" y="2925701"/>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2"/>
          <p:cNvSpPr>
            <a:spLocks noGrp="1"/>
          </p:cNvSpPr>
          <p:nvPr>
            <p:ph type="dt" sz="half" idx="10"/>
          </p:nvPr>
        </p:nvSpPr>
        <p:spPr/>
        <p:txBody>
          <a:bodyPr/>
          <a:lstStyle>
            <a:lvl1pPr>
              <a:defRPr>
                <a:solidFill>
                  <a:schemeClr val="bg1"/>
                </a:solidFill>
              </a:defRPr>
            </a:lvl1pPr>
          </a:lstStyle>
          <a:p>
            <a:fld id="{D094F804-653A-41F1-A565-1098D9DEB37A}" type="datetime1">
              <a:rPr lang="en-US" smtClean="0"/>
              <a:t>8/20/2019</a:t>
            </a:fld>
            <a:endParaRPr lang="en-US" dirty="0"/>
          </a:p>
        </p:txBody>
      </p:sp>
      <p:sp>
        <p:nvSpPr>
          <p:cNvPr id="5" name="Footer Placeholder 4"/>
          <p:cNvSpPr>
            <a:spLocks noGrp="1"/>
          </p:cNvSpPr>
          <p:nvPr>
            <p:ph type="ftr" sz="quarter" idx="12"/>
          </p:nvPr>
        </p:nvSpPr>
        <p:spPr/>
        <p:txBody>
          <a:bodyPr/>
          <a:lstStyle>
            <a:lvl1pPr>
              <a:defRPr>
                <a:solidFill>
                  <a:schemeClr val="bg1"/>
                </a:solidFill>
              </a:defRPr>
            </a:lvl1pPr>
          </a:lstStyle>
          <a:p>
            <a:r>
              <a:rPr lang="en-US" dirty="0"/>
              <a:t>Optional Tagline Goes Here </a:t>
            </a:r>
            <a:r>
              <a:rPr lang="en-US" dirty="0">
                <a:solidFill>
                  <a:schemeClr val="accent2"/>
                </a:solidFill>
              </a:rPr>
              <a:t>|</a:t>
            </a:r>
            <a:r>
              <a:rPr lang="en-US" dirty="0"/>
              <a:t> mn.gov/</a:t>
            </a:r>
            <a:r>
              <a:rPr lang="en-US" dirty="0" err="1"/>
              <a:t>websiteurl</a:t>
            </a:r>
            <a:endParaRPr lang="en-US" dirty="0"/>
          </a:p>
        </p:txBody>
      </p:sp>
      <p:sp>
        <p:nvSpPr>
          <p:cNvPr id="4" name="Slide Number Placeholder 3"/>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139084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76" Type="http://schemas.openxmlformats.org/officeDocument/2006/relationships/slideLayout" Target="../slideLayouts/slideLayout87.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66" Type="http://schemas.openxmlformats.org/officeDocument/2006/relationships/slideLayout" Target="../slideLayouts/slideLayout77.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87" Type="http://schemas.openxmlformats.org/officeDocument/2006/relationships/slideLayout" Target="../slideLayouts/slideLayout98.xml"/><Relationship Id="rId5" Type="http://schemas.openxmlformats.org/officeDocument/2006/relationships/slideLayout" Target="../slideLayouts/slideLayout16.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77" Type="http://schemas.openxmlformats.org/officeDocument/2006/relationships/slideLayout" Target="../slideLayouts/slideLayout88.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93" Type="http://schemas.openxmlformats.org/officeDocument/2006/relationships/slideLayout" Target="../slideLayouts/slideLayout104.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slideLayout" Target="../slideLayouts/slideLayout70.xml"/><Relationship Id="rId67" Type="http://schemas.openxmlformats.org/officeDocument/2006/relationships/slideLayout" Target="../slideLayouts/slideLayout78.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703133-7DB4-449B-B7A0-EA481C6FC1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FEF0A2-9026-4FA2-B002-9B042515F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8BFBA-C017-40C9-95CE-AE3CC64055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E2DCB2-D228-479E-869F-D278E16D1FF0}" type="datetimeFigureOut">
              <a:rPr lang="en-US" smtClean="0"/>
              <a:t>8/20/2019</a:t>
            </a:fld>
            <a:endParaRPr lang="en-US"/>
          </a:p>
        </p:txBody>
      </p:sp>
      <p:sp>
        <p:nvSpPr>
          <p:cNvPr id="5" name="Footer Placeholder 4">
            <a:extLst>
              <a:ext uri="{FF2B5EF4-FFF2-40B4-BE49-F238E27FC236}">
                <a16:creationId xmlns:a16="http://schemas.microsoft.com/office/drawing/2014/main" id="{8DE774F7-C2F7-45B9-B939-EED9F4DB9A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8CA735-B078-4DE6-A744-AA4AF1CB67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1D3B8-DCF7-45EA-92F7-9E8BEB4346F9}" type="slidenum">
              <a:rPr lang="en-US" smtClean="0"/>
              <a:t>‹#›</a:t>
            </a:fld>
            <a:endParaRPr lang="en-US"/>
          </a:p>
        </p:txBody>
      </p:sp>
    </p:spTree>
    <p:extLst>
      <p:ext uri="{BB962C8B-B14F-4D97-AF65-F5344CB8AC3E}">
        <p14:creationId xmlns:p14="http://schemas.microsoft.com/office/powerpoint/2010/main" val="4057570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2"/>
            <a:ext cx="1358591" cy="365125"/>
          </a:xfrm>
          <a:prstGeom prst="rect">
            <a:avLst/>
          </a:prstGeom>
        </p:spPr>
        <p:txBody>
          <a:bodyPr vert="horz" lIns="91440" tIns="45720" rIns="91440" bIns="45720" rtlCol="0" anchor="ctr"/>
          <a:lstStyle>
            <a:lvl1pPr algn="l">
              <a:defRPr sz="900">
                <a:solidFill>
                  <a:schemeClr val="tx2"/>
                </a:solidFill>
              </a:defRPr>
            </a:lvl1pPr>
          </a:lstStyle>
          <a:p>
            <a:fld id="{068C556E-7101-4471-A958-3911E20944AB}" type="datetime1">
              <a:rPr lang="en-US" smtClean="0"/>
              <a:t>8/20/2019</a:t>
            </a:fld>
            <a:endParaRPr lang="en-US" dirty="0"/>
          </a:p>
        </p:txBody>
      </p:sp>
      <p:sp>
        <p:nvSpPr>
          <p:cNvPr id="12" name="Footer Placeholder 4"/>
          <p:cNvSpPr>
            <a:spLocks noGrp="1"/>
          </p:cNvSpPr>
          <p:nvPr>
            <p:ph type="ftr" sz="quarter" idx="3"/>
          </p:nvPr>
        </p:nvSpPr>
        <p:spPr>
          <a:xfrm>
            <a:off x="3302178" y="6356351"/>
            <a:ext cx="5587647" cy="365125"/>
          </a:xfrm>
          <a:prstGeom prst="rect">
            <a:avLst/>
          </a:prstGeom>
        </p:spPr>
        <p:txBody>
          <a:bodyPr anchor="ctr"/>
          <a:lstStyle>
            <a:lvl1pPr algn="ctr">
              <a:defRPr sz="900">
                <a:solidFill>
                  <a:schemeClr val="tx2"/>
                </a:solidFill>
              </a:defRPr>
            </a:lvl1pPr>
          </a:lstStyle>
          <a:p>
            <a:r>
              <a:rPr lang="en-US"/>
              <a:t>Minnesota Department of Administration </a:t>
            </a:r>
            <a:r>
              <a:rPr lang="en-US">
                <a:solidFill>
                  <a:schemeClr val="accent1"/>
                </a:solidFill>
              </a:rPr>
              <a:t>|</a:t>
            </a:r>
            <a:r>
              <a:rPr lang="en-US"/>
              <a:t> mn.gov/admin</a:t>
            </a:r>
            <a:endParaRPr lang="en-US" dirty="0"/>
          </a:p>
        </p:txBody>
      </p:sp>
      <p:sp>
        <p:nvSpPr>
          <p:cNvPr id="6" name="Slide Number Placeholder 5"/>
          <p:cNvSpPr>
            <a:spLocks noGrp="1"/>
          </p:cNvSpPr>
          <p:nvPr>
            <p:ph type="sldNum" sz="quarter" idx="4"/>
          </p:nvPr>
        </p:nvSpPr>
        <p:spPr>
          <a:xfrm>
            <a:off x="9891133" y="6356352"/>
            <a:ext cx="1462668" cy="365125"/>
          </a:xfrm>
          <a:prstGeom prst="rect">
            <a:avLst/>
          </a:prstGeom>
        </p:spPr>
        <p:txBody>
          <a:bodyPr vert="horz" lIns="91440" tIns="45720" rIns="91440" bIns="45720" rtlCol="0" anchor="ctr"/>
          <a:lstStyle>
            <a:lvl1pPr algn="r">
              <a:defRPr sz="9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270666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 id="2147483722" r:id="rId62"/>
    <p:sldLayoutId id="2147483723" r:id="rId63"/>
    <p:sldLayoutId id="2147483724" r:id="rId64"/>
    <p:sldLayoutId id="2147483725" r:id="rId65"/>
    <p:sldLayoutId id="2147483726" r:id="rId66"/>
    <p:sldLayoutId id="2147483727" r:id="rId67"/>
    <p:sldLayoutId id="2147483728" r:id="rId68"/>
    <p:sldLayoutId id="2147483729" r:id="rId69"/>
    <p:sldLayoutId id="2147483730" r:id="rId70"/>
    <p:sldLayoutId id="2147483731" r:id="rId71"/>
    <p:sldLayoutId id="2147483732" r:id="rId72"/>
    <p:sldLayoutId id="2147483733" r:id="rId73"/>
    <p:sldLayoutId id="2147483734" r:id="rId74"/>
    <p:sldLayoutId id="2147483735" r:id="rId75"/>
    <p:sldLayoutId id="2147483736" r:id="rId76"/>
    <p:sldLayoutId id="2147483737" r:id="rId77"/>
    <p:sldLayoutId id="2147483738" r:id="rId78"/>
    <p:sldLayoutId id="2147483739" r:id="rId79"/>
    <p:sldLayoutId id="2147483740" r:id="rId80"/>
    <p:sldLayoutId id="2147483741" r:id="rId81"/>
    <p:sldLayoutId id="2147483742" r:id="rId82"/>
    <p:sldLayoutId id="2147483743" r:id="rId83"/>
    <p:sldLayoutId id="2147483744" r:id="rId84"/>
    <p:sldLayoutId id="2147483745" r:id="rId85"/>
    <p:sldLayoutId id="2147483746" r:id="rId86"/>
    <p:sldLayoutId id="2147483747" r:id="rId87"/>
    <p:sldLayoutId id="2147483748" r:id="rId88"/>
    <p:sldLayoutId id="2147483749" r:id="rId89"/>
    <p:sldLayoutId id="2147483750" r:id="rId90"/>
    <p:sldLayoutId id="2147483751" r:id="rId91"/>
    <p:sldLayoutId id="2147483752" r:id="rId92"/>
    <p:sldLayoutId id="2147483753" r:id="rId93"/>
    <p:sldLayoutId id="2147483754" r:id="rId94"/>
    <p:sldLayoutId id="2147483755" r:id="rId95"/>
  </p:sldLayoutIdLst>
  <p:hf hdr="0"/>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100000"/>
        </a:lnSpc>
        <a:spcBef>
          <a:spcPts val="750"/>
        </a:spcBef>
        <a:spcAft>
          <a:spcPts val="750"/>
        </a:spcAft>
        <a:buClr>
          <a:schemeClr val="accent1"/>
        </a:buClr>
        <a:buFont typeface="Arial" panose="020B0604020202020204" pitchFamily="34" charset="0"/>
        <a:buChar char="•"/>
        <a:defRPr sz="1875"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575" b="0" i="0" u="none"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750"/>
        </a:spcAft>
        <a:buClr>
          <a:schemeClr val="accent1"/>
        </a:buClr>
        <a:buFont typeface="Arial" panose="020B0604020202020204" pitchFamily="34" charset="0"/>
        <a:buChar char="•"/>
        <a:defRPr sz="1275"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3.wdp"/><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mn.gov/admin/2020-census/tools-resources/videos/"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mn.gov/admin/2020-census/learn-about/who-gets-missed/interactive-map/"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hyperlink" Target="https://mn.gov/admin/2020-census/involved/ccc/find/"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mailto:Rachel.Dame@state.mn.u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ElZxrKkiHFk"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mn.gov/admin/2020-census/tools-resources/video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7D581-0736-4A87-B5F8-241D3F7C9F58}"/>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874" r="682"/>
          <a:stretch/>
        </p:blipFill>
        <p:spPr>
          <a:xfrm>
            <a:off x="20" y="10"/>
            <a:ext cx="12191980" cy="6857990"/>
          </a:xfrm>
          <a:prstGeom prst="rect">
            <a:avLst/>
          </a:prstGeom>
        </p:spPr>
      </p:pic>
      <p:sp>
        <p:nvSpPr>
          <p:cNvPr id="7" name="TextBox 6">
            <a:extLst>
              <a:ext uri="{FF2B5EF4-FFF2-40B4-BE49-F238E27FC236}">
                <a16:creationId xmlns:a16="http://schemas.microsoft.com/office/drawing/2014/main" id="{AC68522D-8C83-44BF-9CEA-223A9192B708}"/>
              </a:ext>
            </a:extLst>
          </p:cNvPr>
          <p:cNvSpPr txBox="1"/>
          <p:nvPr/>
        </p:nvSpPr>
        <p:spPr>
          <a:xfrm>
            <a:off x="8750300" y="5829627"/>
            <a:ext cx="4356100" cy="1015663"/>
          </a:xfrm>
          <a:prstGeom prst="rect">
            <a:avLst/>
          </a:prstGeom>
          <a:noFill/>
        </p:spPr>
        <p:txBody>
          <a:bodyPr wrap="square" rtlCol="0">
            <a:spAutoFit/>
          </a:bodyPr>
          <a:lstStyle/>
          <a:p>
            <a:r>
              <a:rPr lang="en-US" sz="3000" b="1" dirty="0">
                <a:solidFill>
                  <a:schemeClr val="bg1"/>
                </a:solidFill>
              </a:rPr>
              <a:t>Complete Count Committee Training</a:t>
            </a:r>
          </a:p>
        </p:txBody>
      </p:sp>
    </p:spTree>
    <p:extLst>
      <p:ext uri="{BB962C8B-B14F-4D97-AF65-F5344CB8AC3E}">
        <p14:creationId xmlns:p14="http://schemas.microsoft.com/office/powerpoint/2010/main" val="2309458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F68C325A-62E6-4CE7-BEDB-1FFA59EF7DD0}"/>
              </a:ext>
            </a:extLst>
          </p:cNvPr>
          <p:cNvSpPr>
            <a:spLocks noGrp="1"/>
          </p:cNvSpPr>
          <p:nvPr>
            <p:ph type="title"/>
          </p:nvPr>
        </p:nvSpPr>
        <p:spPr>
          <a:xfrm>
            <a:off x="1048905" y="3051301"/>
            <a:ext cx="9103057" cy="755398"/>
          </a:xfrm>
        </p:spPr>
        <p:txBody>
          <a:bodyPr>
            <a:normAutofit fontScale="90000"/>
          </a:bodyPr>
          <a:lstStyle/>
          <a:p>
            <a:pPr algn="ctr"/>
            <a:r>
              <a:rPr lang="en-US" sz="6700" b="1" dirty="0">
                <a:solidFill>
                  <a:srgbClr val="92D050"/>
                </a:solidFill>
                <a:latin typeface="Calibri body"/>
              </a:rPr>
              <a:t>Fear around the census</a:t>
            </a:r>
            <a:br>
              <a:rPr lang="en-US" sz="8000" b="1" dirty="0">
                <a:solidFill>
                  <a:srgbClr val="92D050"/>
                </a:solidFill>
                <a:latin typeface="Calibri body"/>
              </a:rPr>
            </a:br>
            <a:endParaRPr lang="en-US" sz="8000" b="1" i="1" dirty="0">
              <a:solidFill>
                <a:schemeClr val="bg1"/>
              </a:solidFill>
              <a:latin typeface="Calibri body"/>
            </a:endParaRPr>
          </a:p>
        </p:txBody>
      </p:sp>
    </p:spTree>
    <p:extLst>
      <p:ext uri="{BB962C8B-B14F-4D97-AF65-F5344CB8AC3E}">
        <p14:creationId xmlns:p14="http://schemas.microsoft.com/office/powerpoint/2010/main" val="2003429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838200" y="427183"/>
            <a:ext cx="10515600" cy="1325563"/>
          </a:xfrm>
        </p:spPr>
        <p:txBody>
          <a:bodyPr>
            <a:normAutofit/>
          </a:bodyPr>
          <a:lstStyle/>
          <a:p>
            <a:pPr algn="ctr"/>
            <a:r>
              <a:rPr lang="en-US" sz="8000" b="1" dirty="0">
                <a:solidFill>
                  <a:srgbClr val="92D050"/>
                </a:solidFill>
                <a:latin typeface="Calibri body"/>
              </a:rPr>
              <a:t>Types of Census Forms</a:t>
            </a:r>
          </a:p>
        </p:txBody>
      </p:sp>
      <p:sp>
        <p:nvSpPr>
          <p:cNvPr id="3" name="TextBox 2">
            <a:extLst>
              <a:ext uri="{FF2B5EF4-FFF2-40B4-BE49-F238E27FC236}">
                <a16:creationId xmlns:a16="http://schemas.microsoft.com/office/drawing/2014/main" id="{4F0B8EBF-74B7-40D5-B4E3-C828E8BCEC15}"/>
              </a:ext>
            </a:extLst>
          </p:cNvPr>
          <p:cNvSpPr txBox="1"/>
          <p:nvPr/>
        </p:nvSpPr>
        <p:spPr>
          <a:xfrm>
            <a:off x="77118" y="2005070"/>
            <a:ext cx="12114881" cy="3170099"/>
          </a:xfrm>
          <a:prstGeom prst="rect">
            <a:avLst/>
          </a:prstGeom>
          <a:noFill/>
        </p:spPr>
        <p:txBody>
          <a:bodyPr wrap="square" rtlCol="0">
            <a:spAutoFit/>
          </a:bodyPr>
          <a:lstStyle/>
          <a:p>
            <a:pPr marL="342900" indent="-342900">
              <a:buAutoNum type="arabicPeriod"/>
            </a:pPr>
            <a:r>
              <a:rPr lang="en-US" sz="4000" b="1" dirty="0">
                <a:solidFill>
                  <a:schemeClr val="bg1"/>
                </a:solidFill>
              </a:rPr>
              <a:t> Short Form </a:t>
            </a:r>
            <a:r>
              <a:rPr lang="en-US" sz="4000" dirty="0">
                <a:solidFill>
                  <a:schemeClr val="bg1"/>
                </a:solidFill>
              </a:rPr>
              <a:t>(the most widely distributed)</a:t>
            </a:r>
          </a:p>
          <a:p>
            <a:endParaRPr lang="en-US" sz="4000" b="1" dirty="0">
              <a:solidFill>
                <a:schemeClr val="bg1"/>
              </a:solidFill>
            </a:endParaRPr>
          </a:p>
          <a:p>
            <a:r>
              <a:rPr lang="en-US" sz="4000" b="1" dirty="0">
                <a:solidFill>
                  <a:schemeClr val="bg1"/>
                </a:solidFill>
              </a:rPr>
              <a:t>2. Group Form </a:t>
            </a:r>
            <a:r>
              <a:rPr lang="en-US" sz="4000" dirty="0">
                <a:solidFill>
                  <a:schemeClr val="bg1"/>
                </a:solidFill>
              </a:rPr>
              <a:t>(i.e. dorm rooms, group living homes, etc.)</a:t>
            </a:r>
          </a:p>
          <a:p>
            <a:endParaRPr lang="en-US" sz="4000" b="1" dirty="0">
              <a:solidFill>
                <a:schemeClr val="bg1"/>
              </a:solidFill>
            </a:endParaRPr>
          </a:p>
          <a:p>
            <a:r>
              <a:rPr lang="en-US" sz="4000" b="1" dirty="0">
                <a:solidFill>
                  <a:schemeClr val="bg1"/>
                </a:solidFill>
              </a:rPr>
              <a:t>3. Form for Native American Reservations</a:t>
            </a:r>
          </a:p>
        </p:txBody>
      </p:sp>
    </p:spTree>
    <p:extLst>
      <p:ext uri="{BB962C8B-B14F-4D97-AF65-F5344CB8AC3E}">
        <p14:creationId xmlns:p14="http://schemas.microsoft.com/office/powerpoint/2010/main" val="1300212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317500" y="884237"/>
            <a:ext cx="11337655" cy="1325563"/>
          </a:xfrm>
        </p:spPr>
        <p:txBody>
          <a:bodyPr>
            <a:normAutofit fontScale="90000"/>
          </a:bodyPr>
          <a:lstStyle/>
          <a:p>
            <a:pPr algn="ctr"/>
            <a:r>
              <a:rPr lang="en-US" sz="6100" b="1" dirty="0">
                <a:solidFill>
                  <a:srgbClr val="92D050"/>
                </a:solidFill>
                <a:latin typeface="Calibri body"/>
              </a:rPr>
              <a:t>Language Information</a:t>
            </a:r>
            <a:br>
              <a:rPr lang="en-US" sz="8000" b="1" dirty="0">
                <a:solidFill>
                  <a:srgbClr val="92D050"/>
                </a:solidFill>
                <a:latin typeface="Calibri body"/>
              </a:rPr>
            </a:br>
            <a:br>
              <a:rPr lang="en-US" sz="8000" b="1" dirty="0">
                <a:solidFill>
                  <a:srgbClr val="92D050"/>
                </a:solidFill>
                <a:latin typeface="Calibri body"/>
              </a:rPr>
            </a:br>
            <a:endParaRPr lang="en-US" sz="8000" b="1" i="1" dirty="0">
              <a:solidFill>
                <a:schemeClr val="bg1"/>
              </a:solidFill>
              <a:latin typeface="Calibri body"/>
            </a:endParaRPr>
          </a:p>
        </p:txBody>
      </p:sp>
      <p:sp>
        <p:nvSpPr>
          <p:cNvPr id="2" name="TextBox 1">
            <a:extLst>
              <a:ext uri="{FF2B5EF4-FFF2-40B4-BE49-F238E27FC236}">
                <a16:creationId xmlns:a16="http://schemas.microsoft.com/office/drawing/2014/main" id="{228B5BBB-A8B3-4FA2-8B2A-E965DBC94945}"/>
              </a:ext>
            </a:extLst>
          </p:cNvPr>
          <p:cNvSpPr txBox="1"/>
          <p:nvPr/>
        </p:nvSpPr>
        <p:spPr>
          <a:xfrm>
            <a:off x="317500" y="889000"/>
            <a:ext cx="10642600" cy="3062377"/>
          </a:xfrm>
          <a:prstGeom prst="rect">
            <a:avLst/>
          </a:prstGeom>
          <a:noFill/>
        </p:spPr>
        <p:txBody>
          <a:bodyPr wrap="square" rtlCol="0">
            <a:spAutoFit/>
          </a:bodyPr>
          <a:lstStyle/>
          <a:p>
            <a:endParaRPr lang="en-US" dirty="0">
              <a:solidFill>
                <a:schemeClr val="bg1"/>
              </a:solidFill>
            </a:endParaRPr>
          </a:p>
          <a:p>
            <a:pPr marL="742950" lvl="1" indent="-285750">
              <a:buFont typeface="Arial" panose="020B0604020202020204" pitchFamily="34" charset="0"/>
              <a:buChar char="•"/>
            </a:pPr>
            <a:r>
              <a:rPr lang="en-US" sz="2500" dirty="0">
                <a:solidFill>
                  <a:schemeClr val="bg1"/>
                </a:solidFill>
              </a:rPr>
              <a:t>The online version and paper version of the census is given in the following 12 languages other than English: Spanish, Chinese, Vietnamese, Korean, Russian, Arabic, Tagalog, Polish, French, Haitian Creole, Portuguese, and Japanese.</a:t>
            </a:r>
          </a:p>
          <a:p>
            <a:pPr lvl="1"/>
            <a:endParaRPr lang="en-US" sz="2500" dirty="0">
              <a:solidFill>
                <a:schemeClr val="bg1"/>
              </a:solidFill>
            </a:endParaRPr>
          </a:p>
          <a:p>
            <a:pPr marL="742950" lvl="1" indent="-285750">
              <a:buFont typeface="Arial" panose="020B0604020202020204" pitchFamily="34" charset="0"/>
              <a:buChar char="•"/>
            </a:pPr>
            <a:r>
              <a:rPr lang="en-US" sz="2500" dirty="0">
                <a:solidFill>
                  <a:schemeClr val="bg1"/>
                </a:solidFill>
              </a:rPr>
              <a:t>The census will provide language guides, language glossaries, and language identification cards in the following languages below:</a:t>
            </a:r>
          </a:p>
        </p:txBody>
      </p:sp>
      <p:pic>
        <p:nvPicPr>
          <p:cNvPr id="5" name="Picture 4">
            <a:extLst>
              <a:ext uri="{FF2B5EF4-FFF2-40B4-BE49-F238E27FC236}">
                <a16:creationId xmlns:a16="http://schemas.microsoft.com/office/drawing/2014/main" id="{8CE85492-8F0A-4AFC-9D09-39641428F2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00" y="3933052"/>
            <a:ext cx="9380607" cy="2358211"/>
          </a:xfrm>
          <a:prstGeom prst="rect">
            <a:avLst/>
          </a:prstGeom>
        </p:spPr>
      </p:pic>
      <p:sp>
        <p:nvSpPr>
          <p:cNvPr id="6" name="Oval 5">
            <a:extLst>
              <a:ext uri="{FF2B5EF4-FFF2-40B4-BE49-F238E27FC236}">
                <a16:creationId xmlns:a16="http://schemas.microsoft.com/office/drawing/2014/main" id="{6CF04079-CDED-4EC8-BF9B-3144EC739D5A}"/>
              </a:ext>
            </a:extLst>
          </p:cNvPr>
          <p:cNvSpPr/>
          <p:nvPr/>
        </p:nvSpPr>
        <p:spPr>
          <a:xfrm>
            <a:off x="1231900" y="3933052"/>
            <a:ext cx="863230" cy="36374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E7C4C0C-AC42-4C61-BA7B-617875382237}"/>
              </a:ext>
            </a:extLst>
          </p:cNvPr>
          <p:cNvSpPr/>
          <p:nvPr/>
        </p:nvSpPr>
        <p:spPr>
          <a:xfrm>
            <a:off x="3888420" y="4671134"/>
            <a:ext cx="769398" cy="37286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85CED63-38B5-46E4-AB00-D22E86ED8480}"/>
              </a:ext>
            </a:extLst>
          </p:cNvPr>
          <p:cNvSpPr/>
          <p:nvPr/>
        </p:nvSpPr>
        <p:spPr>
          <a:xfrm>
            <a:off x="5234866" y="5194916"/>
            <a:ext cx="807868" cy="39801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EE6AA0-87A7-4B1B-B152-0A014B2193F4}"/>
              </a:ext>
            </a:extLst>
          </p:cNvPr>
          <p:cNvSpPr/>
          <p:nvPr/>
        </p:nvSpPr>
        <p:spPr>
          <a:xfrm>
            <a:off x="9104666" y="4879192"/>
            <a:ext cx="1436819" cy="104327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206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607137A-F17A-4914-9B11-BE4C457D9B5E}"/>
              </a:ext>
            </a:extLst>
          </p:cNvPr>
          <p:cNvSpPr txBox="1"/>
          <p:nvPr/>
        </p:nvSpPr>
        <p:spPr>
          <a:xfrm>
            <a:off x="260633" y="896550"/>
            <a:ext cx="10111666" cy="477054"/>
          </a:xfrm>
          <a:prstGeom prst="rect">
            <a:avLst/>
          </a:prstGeom>
          <a:noFill/>
        </p:spPr>
        <p:txBody>
          <a:bodyPr wrap="square" rtlCol="0">
            <a:spAutoFit/>
          </a:bodyPr>
          <a:lstStyle/>
          <a:p>
            <a:r>
              <a:rPr lang="en-US" sz="2500" b="1" dirty="0">
                <a:solidFill>
                  <a:srgbClr val="92D050"/>
                </a:solidFill>
              </a:rPr>
              <a:t>Language Guides: </a:t>
            </a:r>
            <a:r>
              <a:rPr lang="en-US" sz="2500" dirty="0">
                <a:solidFill>
                  <a:schemeClr val="bg1"/>
                </a:solidFill>
              </a:rPr>
              <a:t>Coming soon from the U.S. Census Bureau.</a:t>
            </a:r>
          </a:p>
        </p:txBody>
      </p:sp>
      <p:sp>
        <p:nvSpPr>
          <p:cNvPr id="11" name="TextBox 10">
            <a:extLst>
              <a:ext uri="{FF2B5EF4-FFF2-40B4-BE49-F238E27FC236}">
                <a16:creationId xmlns:a16="http://schemas.microsoft.com/office/drawing/2014/main" id="{ABE1E8D4-0950-4BD2-8831-9B7AB5ACC34E}"/>
              </a:ext>
            </a:extLst>
          </p:cNvPr>
          <p:cNvSpPr txBox="1"/>
          <p:nvPr/>
        </p:nvSpPr>
        <p:spPr>
          <a:xfrm>
            <a:off x="260633" y="1845023"/>
            <a:ext cx="13044078" cy="861774"/>
          </a:xfrm>
          <a:prstGeom prst="rect">
            <a:avLst/>
          </a:prstGeom>
          <a:noFill/>
        </p:spPr>
        <p:txBody>
          <a:bodyPr wrap="square" rtlCol="0">
            <a:spAutoFit/>
          </a:bodyPr>
          <a:lstStyle/>
          <a:p>
            <a:r>
              <a:rPr lang="en-US" sz="2500" b="1" dirty="0">
                <a:solidFill>
                  <a:srgbClr val="92D050"/>
                </a:solidFill>
              </a:rPr>
              <a:t>Language Identification Cards: </a:t>
            </a:r>
            <a:r>
              <a:rPr lang="en-US" sz="2500" dirty="0">
                <a:solidFill>
                  <a:schemeClr val="bg1"/>
                </a:solidFill>
              </a:rPr>
              <a:t>Allows an individual to identify their language to a Census enumerator</a:t>
            </a:r>
            <a:r>
              <a:rPr lang="en-US" dirty="0">
                <a:solidFill>
                  <a:schemeClr val="bg1"/>
                </a:solidFill>
              </a:rPr>
              <a:t>.</a:t>
            </a:r>
          </a:p>
        </p:txBody>
      </p:sp>
      <p:sp>
        <p:nvSpPr>
          <p:cNvPr id="12" name="TextBox 11">
            <a:extLst>
              <a:ext uri="{FF2B5EF4-FFF2-40B4-BE49-F238E27FC236}">
                <a16:creationId xmlns:a16="http://schemas.microsoft.com/office/drawing/2014/main" id="{0348467D-1871-4985-9B48-72369B17745B}"/>
              </a:ext>
            </a:extLst>
          </p:cNvPr>
          <p:cNvSpPr txBox="1"/>
          <p:nvPr/>
        </p:nvSpPr>
        <p:spPr>
          <a:xfrm>
            <a:off x="111528" y="3800299"/>
            <a:ext cx="10111666" cy="477054"/>
          </a:xfrm>
          <a:prstGeom prst="rect">
            <a:avLst/>
          </a:prstGeom>
          <a:noFill/>
        </p:spPr>
        <p:txBody>
          <a:bodyPr wrap="square" rtlCol="0">
            <a:spAutoFit/>
          </a:bodyPr>
          <a:lstStyle/>
          <a:p>
            <a:r>
              <a:rPr lang="en-US" sz="2500" b="1" dirty="0">
                <a:solidFill>
                  <a:srgbClr val="92D050"/>
                </a:solidFill>
              </a:rPr>
              <a:t>Language Glossary: </a:t>
            </a:r>
            <a:r>
              <a:rPr lang="en-US" sz="2500" dirty="0">
                <a:solidFill>
                  <a:schemeClr val="bg1"/>
                </a:solidFill>
              </a:rPr>
              <a:t>Translations of commonly used terms.</a:t>
            </a:r>
          </a:p>
        </p:txBody>
      </p:sp>
      <p:pic>
        <p:nvPicPr>
          <p:cNvPr id="14" name="Picture 13">
            <a:extLst>
              <a:ext uri="{FF2B5EF4-FFF2-40B4-BE49-F238E27FC236}">
                <a16:creationId xmlns:a16="http://schemas.microsoft.com/office/drawing/2014/main" id="{A0DC08E7-5C8D-4A75-88C0-9185A9649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830" y="2843726"/>
            <a:ext cx="6977012" cy="879263"/>
          </a:xfrm>
          <a:prstGeom prst="rect">
            <a:avLst/>
          </a:prstGeom>
        </p:spPr>
      </p:pic>
      <p:pic>
        <p:nvPicPr>
          <p:cNvPr id="16" name="Picture 15">
            <a:extLst>
              <a:ext uri="{FF2B5EF4-FFF2-40B4-BE49-F238E27FC236}">
                <a16:creationId xmlns:a16="http://schemas.microsoft.com/office/drawing/2014/main" id="{D9914331-A3C6-423F-A531-6DA6EC645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5397" y="4317003"/>
            <a:ext cx="7353879" cy="2387045"/>
          </a:xfrm>
          <a:prstGeom prst="rect">
            <a:avLst/>
          </a:prstGeom>
        </p:spPr>
      </p:pic>
      <p:sp>
        <p:nvSpPr>
          <p:cNvPr id="17" name="Title 1">
            <a:extLst>
              <a:ext uri="{FF2B5EF4-FFF2-40B4-BE49-F238E27FC236}">
                <a16:creationId xmlns:a16="http://schemas.microsoft.com/office/drawing/2014/main" id="{F68C325A-62E6-4CE7-BEDB-1FFA59EF7DD0}"/>
              </a:ext>
            </a:extLst>
          </p:cNvPr>
          <p:cNvSpPr>
            <a:spLocks noGrp="1"/>
          </p:cNvSpPr>
          <p:nvPr>
            <p:ph type="title"/>
          </p:nvPr>
        </p:nvSpPr>
        <p:spPr>
          <a:xfrm>
            <a:off x="1269242" y="995905"/>
            <a:ext cx="9103057" cy="755398"/>
          </a:xfrm>
        </p:spPr>
        <p:txBody>
          <a:bodyPr>
            <a:normAutofit fontScale="90000"/>
          </a:bodyPr>
          <a:lstStyle/>
          <a:p>
            <a:pPr algn="ctr"/>
            <a:r>
              <a:rPr lang="en-US" sz="6100" b="1" dirty="0">
                <a:solidFill>
                  <a:srgbClr val="92D050"/>
                </a:solidFill>
                <a:latin typeface="Calibri body"/>
              </a:rPr>
              <a:t>Language Information</a:t>
            </a:r>
            <a:br>
              <a:rPr lang="en-US" sz="8000" b="1" dirty="0">
                <a:solidFill>
                  <a:srgbClr val="92D050"/>
                </a:solidFill>
                <a:latin typeface="Calibri body"/>
              </a:rPr>
            </a:br>
            <a:br>
              <a:rPr lang="en-US" sz="8000" b="1" dirty="0">
                <a:solidFill>
                  <a:srgbClr val="92D050"/>
                </a:solidFill>
                <a:latin typeface="Calibri body"/>
              </a:rPr>
            </a:br>
            <a:endParaRPr lang="en-US" sz="8000" b="1" i="1" dirty="0">
              <a:solidFill>
                <a:schemeClr val="bg1"/>
              </a:solidFill>
              <a:latin typeface="Calibri body"/>
            </a:endParaRPr>
          </a:p>
        </p:txBody>
      </p:sp>
    </p:spTree>
    <p:extLst>
      <p:ext uri="{BB962C8B-B14F-4D97-AF65-F5344CB8AC3E}">
        <p14:creationId xmlns:p14="http://schemas.microsoft.com/office/powerpoint/2010/main" val="2756828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8B5BBB-A8B3-4FA2-8B2A-E965DBC94945}"/>
              </a:ext>
            </a:extLst>
          </p:cNvPr>
          <p:cNvSpPr txBox="1"/>
          <p:nvPr/>
        </p:nvSpPr>
        <p:spPr>
          <a:xfrm>
            <a:off x="572800" y="643622"/>
            <a:ext cx="11310804" cy="5570756"/>
          </a:xfrm>
          <a:prstGeom prst="rect">
            <a:avLst/>
          </a:prstGeom>
          <a:noFill/>
        </p:spPr>
        <p:txBody>
          <a:bodyPr wrap="square" rtlCol="0">
            <a:spAutoFit/>
          </a:bodyPr>
          <a:lstStyle/>
          <a:p>
            <a:pPr lvl="1"/>
            <a:endParaRPr lang="en-US" sz="2500" dirty="0">
              <a:solidFill>
                <a:srgbClr val="92D050"/>
              </a:solidFill>
            </a:endParaRPr>
          </a:p>
          <a:p>
            <a:pPr lvl="1"/>
            <a:r>
              <a:rPr lang="en-US" sz="4800" b="1" dirty="0">
                <a:solidFill>
                  <a:srgbClr val="92D050"/>
                </a:solidFill>
              </a:rPr>
              <a:t>Do I have to answer every question on the census?</a:t>
            </a:r>
          </a:p>
          <a:p>
            <a:pPr lvl="1"/>
            <a:endParaRPr lang="en-US" sz="2500" b="1" dirty="0">
              <a:solidFill>
                <a:schemeClr val="bg1"/>
              </a:solidFill>
            </a:endParaRPr>
          </a:p>
          <a:p>
            <a:pPr lvl="1"/>
            <a:r>
              <a:rPr lang="en-US" sz="4000" dirty="0">
                <a:solidFill>
                  <a:schemeClr val="bg1"/>
                </a:solidFill>
              </a:rPr>
              <a:t>No, you can submit an incomplete Census and still be counted. Partially filled-out questionnaires may result in follow-up phone call or visit from a Census worker.</a:t>
            </a:r>
          </a:p>
          <a:p>
            <a:pPr lvl="2"/>
            <a:endParaRPr lang="en-US" sz="2500" dirty="0">
              <a:solidFill>
                <a:schemeClr val="bg1"/>
              </a:solidFill>
            </a:endParaRPr>
          </a:p>
          <a:p>
            <a:pPr marL="742950" lvl="1" indent="-285750">
              <a:buFont typeface="Arial" panose="020B0604020202020204" pitchFamily="34" charset="0"/>
              <a:buChar char="•"/>
            </a:pPr>
            <a:endParaRPr lang="en-US" sz="2500" dirty="0">
              <a:solidFill>
                <a:schemeClr val="bg1"/>
              </a:solidFill>
            </a:endParaRPr>
          </a:p>
        </p:txBody>
      </p:sp>
    </p:spTree>
    <p:extLst>
      <p:ext uri="{BB962C8B-B14F-4D97-AF65-F5344CB8AC3E}">
        <p14:creationId xmlns:p14="http://schemas.microsoft.com/office/powerpoint/2010/main" val="3992426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872DFB-9C95-4F49-AD7D-020E9B5577E5}"/>
              </a:ext>
            </a:extLst>
          </p:cNvPr>
          <p:cNvPicPr>
            <a:picLocks noChangeAspect="1"/>
          </p:cNvPicPr>
          <p:nvPr/>
        </p:nvPicPr>
        <p:blipFill rotWithShape="1">
          <a:blip r:embed="rId3"/>
          <a:srcRect t="1257"/>
          <a:stretch/>
        </p:blipFill>
        <p:spPr>
          <a:xfrm>
            <a:off x="4519225" y="1061454"/>
            <a:ext cx="7317175" cy="4735091"/>
          </a:xfrm>
          <a:prstGeom prst="rect">
            <a:avLst/>
          </a:prstGeom>
        </p:spPr>
      </p:pic>
      <p:sp>
        <p:nvSpPr>
          <p:cNvPr id="9" name="TextBox 8">
            <a:extLst>
              <a:ext uri="{FF2B5EF4-FFF2-40B4-BE49-F238E27FC236}">
                <a16:creationId xmlns:a16="http://schemas.microsoft.com/office/drawing/2014/main" id="{AADE2D54-084B-41F8-A3DA-3DD6313EFF42}"/>
              </a:ext>
            </a:extLst>
          </p:cNvPr>
          <p:cNvSpPr txBox="1"/>
          <p:nvPr/>
        </p:nvSpPr>
        <p:spPr>
          <a:xfrm>
            <a:off x="355600" y="2019381"/>
            <a:ext cx="3884225"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a:ea typeface="+mn-ea"/>
                <a:cs typeface="+mn-cs"/>
              </a:rPr>
              <a:t>Instructions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8BE21"/>
                </a:solidFill>
                <a:effectLst/>
                <a:uLnTx/>
                <a:uFillTx/>
                <a:latin typeface="Calibri"/>
                <a:ea typeface="+mn-ea"/>
                <a:cs typeface="+mn-cs"/>
              </a:rPr>
              <a:t>4</a:t>
            </a:r>
            <a:r>
              <a:rPr kumimoji="0" lang="en-US" sz="4000" b="0" i="0" u="none" strike="noStrike" kern="1200" cap="none" spc="0" normalizeH="0" baseline="0" noProof="0" dirty="0">
                <a:ln>
                  <a:noFill/>
                </a:ln>
                <a:solidFill>
                  <a:srgbClr val="78BE21"/>
                </a:solidFill>
                <a:effectLst/>
                <a:uLnTx/>
                <a:uFillTx/>
                <a:latin typeface="Calibri"/>
                <a:ea typeface="+mn-ea"/>
                <a:cs typeface="+mn-cs"/>
              </a:rPr>
              <a:t> </a:t>
            </a:r>
            <a:r>
              <a:rPr kumimoji="0" lang="en-US" sz="4000" b="0" i="0" u="none" strike="noStrike" kern="1200" cap="none" spc="0" normalizeH="0" baseline="0" noProof="0" dirty="0">
                <a:ln>
                  <a:noFill/>
                </a:ln>
                <a:solidFill>
                  <a:srgbClr val="FFFFFF"/>
                </a:solidFill>
                <a:effectLst/>
                <a:uLnTx/>
                <a:uFillTx/>
                <a:latin typeface="Calibri"/>
                <a:ea typeface="+mn-ea"/>
                <a:cs typeface="+mn-cs"/>
              </a:rPr>
              <a:t>questions  that apply to the entire household</a:t>
            </a:r>
          </a:p>
        </p:txBody>
      </p:sp>
    </p:spTree>
    <p:extLst>
      <p:ext uri="{BB962C8B-B14F-4D97-AF65-F5344CB8AC3E}">
        <p14:creationId xmlns:p14="http://schemas.microsoft.com/office/powerpoint/2010/main" val="92395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B26FC-2AEE-4FA4-A20D-FD928677F63A}"/>
              </a:ext>
            </a:extLst>
          </p:cNvPr>
          <p:cNvSpPr txBox="1"/>
          <p:nvPr/>
        </p:nvSpPr>
        <p:spPr>
          <a:xfrm>
            <a:off x="901700" y="1898997"/>
            <a:ext cx="394970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8BE21"/>
                </a:solidFill>
                <a:effectLst/>
                <a:uLnTx/>
                <a:uFillTx/>
                <a:latin typeface="Calibri"/>
                <a:ea typeface="+mn-ea"/>
                <a:cs typeface="+mn-cs"/>
              </a:rPr>
              <a:t>6</a:t>
            </a:r>
            <a:r>
              <a:rPr kumimoji="0" lang="en-US" sz="4000" b="1" i="0" u="none" strike="noStrike" kern="1200" cap="none" spc="0" normalizeH="0" baseline="0" noProof="0" dirty="0">
                <a:ln>
                  <a:noFill/>
                </a:ln>
                <a:solidFill>
                  <a:srgbClr val="FFFFFF"/>
                </a:solidFill>
                <a:effectLst/>
                <a:uLnTx/>
                <a:uFillTx/>
                <a:latin typeface="Calibri"/>
                <a:ea typeface="+mn-ea"/>
                <a:cs typeface="+mn-cs"/>
              </a:rPr>
              <a:t> </a:t>
            </a:r>
            <a:r>
              <a:rPr kumimoji="0" lang="en-US" sz="4000" b="0" i="0" u="none" strike="noStrike" kern="1200" cap="none" spc="0" normalizeH="0" baseline="0" noProof="0" dirty="0">
                <a:ln>
                  <a:noFill/>
                </a:ln>
                <a:solidFill>
                  <a:srgbClr val="FFFFFF"/>
                </a:solidFill>
                <a:effectLst/>
                <a:uLnTx/>
                <a:uFillTx/>
                <a:latin typeface="Calibri"/>
                <a:ea typeface="+mn-ea"/>
                <a:cs typeface="+mn-cs"/>
              </a:rPr>
              <a:t>questions  asked about each person living in the household</a:t>
            </a:r>
          </a:p>
        </p:txBody>
      </p:sp>
      <p:pic>
        <p:nvPicPr>
          <p:cNvPr id="3" name="Picture 2">
            <a:extLst>
              <a:ext uri="{FF2B5EF4-FFF2-40B4-BE49-F238E27FC236}">
                <a16:creationId xmlns:a16="http://schemas.microsoft.com/office/drawing/2014/main" id="{C88692A0-1997-4544-BAFB-73FD72984F69}"/>
              </a:ext>
            </a:extLst>
          </p:cNvPr>
          <p:cNvPicPr>
            <a:picLocks noChangeAspect="1"/>
          </p:cNvPicPr>
          <p:nvPr/>
        </p:nvPicPr>
        <p:blipFill rotWithShape="1">
          <a:blip r:embed="rId3"/>
          <a:srcRect l="1164" t="1388"/>
          <a:stretch/>
        </p:blipFill>
        <p:spPr>
          <a:xfrm>
            <a:off x="6340477" y="323514"/>
            <a:ext cx="4949823" cy="6210971"/>
          </a:xfrm>
          <a:prstGeom prst="rect">
            <a:avLst/>
          </a:prstGeom>
        </p:spPr>
      </p:pic>
      <p:sp>
        <p:nvSpPr>
          <p:cNvPr id="4" name="Rectangle 3">
            <a:extLst>
              <a:ext uri="{FF2B5EF4-FFF2-40B4-BE49-F238E27FC236}">
                <a16:creationId xmlns:a16="http://schemas.microsoft.com/office/drawing/2014/main" id="{9BFB9F6C-484C-4AE5-AACF-872340BE4ACC}"/>
              </a:ext>
            </a:extLst>
          </p:cNvPr>
          <p:cNvSpPr/>
          <p:nvPr/>
        </p:nvSpPr>
        <p:spPr>
          <a:xfrm>
            <a:off x="8870036" y="3632694"/>
            <a:ext cx="2131228" cy="1302220"/>
          </a:xfrm>
          <a:prstGeom prst="rect">
            <a:avLst/>
          </a:prstGeom>
          <a:solidFill>
            <a:srgbClr val="E2F4FD"/>
          </a:solidFill>
          <a:ln>
            <a:solidFill>
              <a:srgbClr val="E2F4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43133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003A-73EB-4430-AB53-909E5A2D3E7E}"/>
              </a:ext>
            </a:extLst>
          </p:cNvPr>
          <p:cNvSpPr>
            <a:spLocks noGrp="1"/>
          </p:cNvSpPr>
          <p:nvPr>
            <p:ph type="title"/>
          </p:nvPr>
        </p:nvSpPr>
        <p:spPr>
          <a:xfrm>
            <a:off x="985358" y="250199"/>
            <a:ext cx="10515600" cy="914400"/>
          </a:xfrm>
        </p:spPr>
        <p:txBody>
          <a:bodyPr>
            <a:normAutofit/>
          </a:bodyPr>
          <a:lstStyle/>
          <a:p>
            <a:pPr algn="l"/>
            <a:r>
              <a:rPr lang="en-US" sz="3200" dirty="0">
                <a:solidFill>
                  <a:schemeClr val="bg1"/>
                </a:solidFill>
              </a:rPr>
              <a:t>Questions asked about each person in the household</a:t>
            </a:r>
          </a:p>
        </p:txBody>
      </p:sp>
      <p:sp>
        <p:nvSpPr>
          <p:cNvPr id="3" name="Content Placeholder 2">
            <a:extLst>
              <a:ext uri="{FF2B5EF4-FFF2-40B4-BE49-F238E27FC236}">
                <a16:creationId xmlns:a16="http://schemas.microsoft.com/office/drawing/2014/main" id="{D4E4C326-A92A-4A6D-9EBD-EED861CE4F5E}"/>
              </a:ext>
            </a:extLst>
          </p:cNvPr>
          <p:cNvSpPr>
            <a:spLocks noGrp="1"/>
          </p:cNvSpPr>
          <p:nvPr>
            <p:ph sz="quarter" idx="10"/>
          </p:nvPr>
        </p:nvSpPr>
        <p:spPr>
          <a:xfrm>
            <a:off x="985358" y="1417600"/>
            <a:ext cx="3567188" cy="4788393"/>
          </a:xfrm>
        </p:spPr>
        <p:txBody>
          <a:bodyPr>
            <a:normAutofit/>
          </a:bodyPr>
          <a:lstStyle/>
          <a:p>
            <a:pPr marL="0" indent="0" algn="r">
              <a:buNone/>
            </a:pPr>
            <a:r>
              <a:rPr lang="en-US" sz="2800" dirty="0"/>
              <a:t> 1. Name</a:t>
            </a:r>
          </a:p>
          <a:p>
            <a:pPr marL="0" indent="0" algn="r">
              <a:buNone/>
            </a:pPr>
            <a:endParaRPr lang="en-US" sz="2800" dirty="0"/>
          </a:p>
          <a:p>
            <a:pPr marL="0" indent="0" algn="r">
              <a:buNone/>
            </a:pPr>
            <a:endParaRPr lang="en-US" sz="2800" dirty="0"/>
          </a:p>
          <a:p>
            <a:pPr marL="0" indent="0" algn="r">
              <a:buNone/>
            </a:pPr>
            <a:endParaRPr lang="en-US" sz="2800" dirty="0"/>
          </a:p>
          <a:p>
            <a:pPr marL="0" indent="0" algn="r">
              <a:buNone/>
            </a:pPr>
            <a:r>
              <a:rPr lang="en-US" sz="2800" dirty="0"/>
              <a:t>2. Relationship to Person 1</a:t>
            </a:r>
          </a:p>
          <a:p>
            <a:pPr marL="0" indent="0">
              <a:buNone/>
            </a:pPr>
            <a:endParaRPr lang="en-US" sz="2000" dirty="0"/>
          </a:p>
          <a:p>
            <a:pPr marL="0" indent="0">
              <a:buNone/>
            </a:pPr>
            <a:endParaRPr lang="en-US" dirty="0"/>
          </a:p>
        </p:txBody>
      </p:sp>
      <p:pic>
        <p:nvPicPr>
          <p:cNvPr id="8" name="Picture 7">
            <a:extLst>
              <a:ext uri="{FF2B5EF4-FFF2-40B4-BE49-F238E27FC236}">
                <a16:creationId xmlns:a16="http://schemas.microsoft.com/office/drawing/2014/main" id="{2820AB08-3783-40B9-8E29-BA1AFBB3310F}"/>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Lst>
          </a:blip>
          <a:srcRect l="1526" t="37464"/>
          <a:stretch/>
        </p:blipFill>
        <p:spPr>
          <a:xfrm>
            <a:off x="5045766" y="1348547"/>
            <a:ext cx="4436596" cy="1691657"/>
          </a:xfrm>
          <a:prstGeom prst="rect">
            <a:avLst/>
          </a:prstGeom>
        </p:spPr>
      </p:pic>
      <p:pic>
        <p:nvPicPr>
          <p:cNvPr id="4" name="Picture 3">
            <a:extLst>
              <a:ext uri="{FF2B5EF4-FFF2-40B4-BE49-F238E27FC236}">
                <a16:creationId xmlns:a16="http://schemas.microsoft.com/office/drawing/2014/main" id="{46F89078-85CA-4A13-B07B-F8F569BADA1C}"/>
              </a:ext>
            </a:extLst>
          </p:cNvPr>
          <p:cNvPicPr>
            <a:picLocks noChangeAspect="1"/>
          </p:cNvPicPr>
          <p:nvPr/>
        </p:nvPicPr>
        <p:blipFill rotWithShape="1">
          <a:blip r:embed="rId4"/>
          <a:srcRect l="2365" t="5509" r="10300" b="8048"/>
          <a:stretch/>
        </p:blipFill>
        <p:spPr>
          <a:xfrm>
            <a:off x="5045766" y="3546207"/>
            <a:ext cx="4410871" cy="2803359"/>
          </a:xfrm>
          <a:prstGeom prst="rect">
            <a:avLst/>
          </a:prstGeom>
        </p:spPr>
      </p:pic>
      <p:pic>
        <p:nvPicPr>
          <p:cNvPr id="9" name="Picture 8">
            <a:extLst>
              <a:ext uri="{FF2B5EF4-FFF2-40B4-BE49-F238E27FC236}">
                <a16:creationId xmlns:a16="http://schemas.microsoft.com/office/drawing/2014/main" id="{FC0C4098-E7FF-47A6-A7E1-D76610FFDE7B}"/>
              </a:ext>
            </a:extLst>
          </p:cNvPr>
          <p:cNvPicPr>
            <a:picLocks noChangeAspect="1"/>
          </p:cNvPicPr>
          <p:nvPr/>
        </p:nvPicPr>
        <p:blipFill rotWithShape="1">
          <a:blip r:embed="rId5"/>
          <a:srcRect r="7383"/>
          <a:stretch/>
        </p:blipFill>
        <p:spPr>
          <a:xfrm>
            <a:off x="-448629" y="7515844"/>
            <a:ext cx="4410871" cy="1104900"/>
          </a:xfrm>
          <a:prstGeom prst="rect">
            <a:avLst/>
          </a:prstGeom>
        </p:spPr>
      </p:pic>
      <p:pic>
        <p:nvPicPr>
          <p:cNvPr id="7" name="Picture 6">
            <a:extLst>
              <a:ext uri="{FF2B5EF4-FFF2-40B4-BE49-F238E27FC236}">
                <a16:creationId xmlns:a16="http://schemas.microsoft.com/office/drawing/2014/main" id="{40C4F51A-F256-4854-B361-3931EC68F27D}"/>
              </a:ext>
            </a:extLst>
          </p:cNvPr>
          <p:cNvPicPr>
            <a:picLocks noChangeAspect="1"/>
          </p:cNvPicPr>
          <p:nvPr/>
        </p:nvPicPr>
        <p:blipFill>
          <a:blip r:embed="rId6"/>
          <a:stretch>
            <a:fillRect/>
          </a:stretch>
        </p:blipFill>
        <p:spPr>
          <a:xfrm>
            <a:off x="6817432" y="7647902"/>
            <a:ext cx="5225475" cy="1780471"/>
          </a:xfrm>
          <a:prstGeom prst="rect">
            <a:avLst/>
          </a:prstGeom>
        </p:spPr>
      </p:pic>
      <p:pic>
        <p:nvPicPr>
          <p:cNvPr id="5" name="Picture 4">
            <a:extLst>
              <a:ext uri="{FF2B5EF4-FFF2-40B4-BE49-F238E27FC236}">
                <a16:creationId xmlns:a16="http://schemas.microsoft.com/office/drawing/2014/main" id="{8AA4640A-7BF5-4D51-8B5F-4116306628CB}"/>
              </a:ext>
            </a:extLst>
          </p:cNvPr>
          <p:cNvPicPr>
            <a:picLocks noChangeAspect="1"/>
          </p:cNvPicPr>
          <p:nvPr/>
        </p:nvPicPr>
        <p:blipFill>
          <a:blip r:embed="rId7"/>
          <a:stretch>
            <a:fillRect/>
          </a:stretch>
        </p:blipFill>
        <p:spPr>
          <a:xfrm>
            <a:off x="-274382" y="8538137"/>
            <a:ext cx="4552950" cy="2381250"/>
          </a:xfrm>
          <a:prstGeom prst="rect">
            <a:avLst/>
          </a:prstGeom>
        </p:spPr>
      </p:pic>
      <p:pic>
        <p:nvPicPr>
          <p:cNvPr id="6" name="Picture 5">
            <a:extLst>
              <a:ext uri="{FF2B5EF4-FFF2-40B4-BE49-F238E27FC236}">
                <a16:creationId xmlns:a16="http://schemas.microsoft.com/office/drawing/2014/main" id="{BFDDE227-B3D7-41C7-B8FA-A9C34B518C6B}"/>
              </a:ext>
            </a:extLst>
          </p:cNvPr>
          <p:cNvPicPr>
            <a:picLocks noChangeAspect="1"/>
          </p:cNvPicPr>
          <p:nvPr/>
        </p:nvPicPr>
        <p:blipFill rotWithShape="1">
          <a:blip r:embed="rId8"/>
          <a:srcRect l="1750" t="2691" r="3518" b="2882"/>
          <a:stretch/>
        </p:blipFill>
        <p:spPr>
          <a:xfrm>
            <a:off x="3787994" y="7165044"/>
            <a:ext cx="4060409" cy="5882166"/>
          </a:xfrm>
          <a:prstGeom prst="rect">
            <a:avLst/>
          </a:prstGeom>
        </p:spPr>
      </p:pic>
    </p:spTree>
    <p:extLst>
      <p:ext uri="{BB962C8B-B14F-4D97-AF65-F5344CB8AC3E}">
        <p14:creationId xmlns:p14="http://schemas.microsoft.com/office/powerpoint/2010/main" val="28714159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003A-73EB-4430-AB53-909E5A2D3E7E}"/>
              </a:ext>
            </a:extLst>
          </p:cNvPr>
          <p:cNvSpPr>
            <a:spLocks noGrp="1"/>
          </p:cNvSpPr>
          <p:nvPr>
            <p:ph type="title"/>
          </p:nvPr>
        </p:nvSpPr>
        <p:spPr>
          <a:xfrm>
            <a:off x="985358" y="250199"/>
            <a:ext cx="10515600" cy="914400"/>
          </a:xfrm>
        </p:spPr>
        <p:txBody>
          <a:bodyPr>
            <a:normAutofit/>
          </a:bodyPr>
          <a:lstStyle/>
          <a:p>
            <a:pPr algn="l"/>
            <a:r>
              <a:rPr lang="en-US" sz="3200" dirty="0">
                <a:solidFill>
                  <a:schemeClr val="bg1"/>
                </a:solidFill>
              </a:rPr>
              <a:t>Questions asked about each person in the household</a:t>
            </a:r>
          </a:p>
        </p:txBody>
      </p:sp>
      <p:sp>
        <p:nvSpPr>
          <p:cNvPr id="3" name="Content Placeholder 2">
            <a:extLst>
              <a:ext uri="{FF2B5EF4-FFF2-40B4-BE49-F238E27FC236}">
                <a16:creationId xmlns:a16="http://schemas.microsoft.com/office/drawing/2014/main" id="{D4E4C326-A92A-4A6D-9EBD-EED861CE4F5E}"/>
              </a:ext>
            </a:extLst>
          </p:cNvPr>
          <p:cNvSpPr>
            <a:spLocks noGrp="1"/>
          </p:cNvSpPr>
          <p:nvPr>
            <p:ph sz="quarter" idx="10"/>
          </p:nvPr>
        </p:nvSpPr>
        <p:spPr>
          <a:xfrm>
            <a:off x="985358" y="1417600"/>
            <a:ext cx="3567188" cy="4788393"/>
          </a:xfrm>
        </p:spPr>
        <p:txBody>
          <a:bodyPr>
            <a:normAutofit/>
          </a:bodyPr>
          <a:lstStyle/>
          <a:p>
            <a:pPr marL="0" indent="0" algn="r">
              <a:buNone/>
            </a:pPr>
            <a:r>
              <a:rPr lang="en-US" sz="2800" dirty="0"/>
              <a:t> 3. Sex</a:t>
            </a:r>
          </a:p>
          <a:p>
            <a:pPr marL="0" indent="0" algn="r">
              <a:buNone/>
            </a:pPr>
            <a:endParaRPr lang="en-US" sz="2800" dirty="0"/>
          </a:p>
          <a:p>
            <a:pPr marL="0" indent="0" algn="r">
              <a:buNone/>
            </a:pPr>
            <a:r>
              <a:rPr lang="en-US" sz="2800" dirty="0"/>
              <a:t>4. Age and Date of Birth</a:t>
            </a:r>
          </a:p>
          <a:p>
            <a:pPr marL="0" indent="0" algn="r">
              <a:buNone/>
            </a:pPr>
            <a:endParaRPr lang="en-US" sz="2800" dirty="0"/>
          </a:p>
          <a:p>
            <a:pPr marL="0" indent="0" algn="r">
              <a:buNone/>
            </a:pPr>
            <a:r>
              <a:rPr lang="en-US" sz="2800" dirty="0"/>
              <a:t>5. Hispanic/Latino Ethnicity</a:t>
            </a:r>
          </a:p>
          <a:p>
            <a:pPr marL="0" indent="0">
              <a:buNone/>
            </a:pPr>
            <a:endParaRPr lang="en-US" sz="2000" dirty="0"/>
          </a:p>
          <a:p>
            <a:pPr marL="0" indent="0">
              <a:buNone/>
            </a:pPr>
            <a:endParaRPr lang="en-US" dirty="0"/>
          </a:p>
        </p:txBody>
      </p:sp>
      <p:pic>
        <p:nvPicPr>
          <p:cNvPr id="9" name="Picture 8">
            <a:extLst>
              <a:ext uri="{FF2B5EF4-FFF2-40B4-BE49-F238E27FC236}">
                <a16:creationId xmlns:a16="http://schemas.microsoft.com/office/drawing/2014/main" id="{FC0C4098-E7FF-47A6-A7E1-D76610FFDE7B}"/>
              </a:ext>
            </a:extLst>
          </p:cNvPr>
          <p:cNvPicPr>
            <a:picLocks noChangeAspect="1"/>
          </p:cNvPicPr>
          <p:nvPr/>
        </p:nvPicPr>
        <p:blipFill rotWithShape="1">
          <a:blip r:embed="rId2"/>
          <a:srcRect r="10907" b="12326"/>
          <a:stretch/>
        </p:blipFill>
        <p:spPr>
          <a:xfrm>
            <a:off x="5343755" y="1278334"/>
            <a:ext cx="4306431" cy="983173"/>
          </a:xfrm>
          <a:prstGeom prst="rect">
            <a:avLst/>
          </a:prstGeom>
        </p:spPr>
      </p:pic>
      <p:pic>
        <p:nvPicPr>
          <p:cNvPr id="7" name="Picture 6">
            <a:extLst>
              <a:ext uri="{FF2B5EF4-FFF2-40B4-BE49-F238E27FC236}">
                <a16:creationId xmlns:a16="http://schemas.microsoft.com/office/drawing/2014/main" id="{40C4F51A-F256-4854-B361-3931EC68F27D}"/>
              </a:ext>
            </a:extLst>
          </p:cNvPr>
          <p:cNvPicPr>
            <a:picLocks noChangeAspect="1"/>
          </p:cNvPicPr>
          <p:nvPr/>
        </p:nvPicPr>
        <p:blipFill rotWithShape="1">
          <a:blip r:embed="rId3"/>
          <a:srcRect r="2409" b="5162"/>
          <a:stretch/>
        </p:blipFill>
        <p:spPr>
          <a:xfrm>
            <a:off x="5343755" y="2664368"/>
            <a:ext cx="4244431" cy="1405408"/>
          </a:xfrm>
          <a:prstGeom prst="rect">
            <a:avLst/>
          </a:prstGeom>
        </p:spPr>
      </p:pic>
      <p:pic>
        <p:nvPicPr>
          <p:cNvPr id="5" name="Picture 4">
            <a:extLst>
              <a:ext uri="{FF2B5EF4-FFF2-40B4-BE49-F238E27FC236}">
                <a16:creationId xmlns:a16="http://schemas.microsoft.com/office/drawing/2014/main" id="{8AA4640A-7BF5-4D51-8B5F-4116306628CB}"/>
              </a:ext>
            </a:extLst>
          </p:cNvPr>
          <p:cNvPicPr>
            <a:picLocks noChangeAspect="1"/>
          </p:cNvPicPr>
          <p:nvPr/>
        </p:nvPicPr>
        <p:blipFill rotWithShape="1">
          <a:blip r:embed="rId4"/>
          <a:srcRect l="2711" t="1986" r="4475" b="8186"/>
          <a:stretch/>
        </p:blipFill>
        <p:spPr>
          <a:xfrm>
            <a:off x="5374754" y="4374910"/>
            <a:ext cx="4306431" cy="2179865"/>
          </a:xfrm>
          <a:prstGeom prst="rect">
            <a:avLst/>
          </a:prstGeom>
        </p:spPr>
      </p:pic>
      <p:pic>
        <p:nvPicPr>
          <p:cNvPr id="6" name="Picture 5">
            <a:extLst>
              <a:ext uri="{FF2B5EF4-FFF2-40B4-BE49-F238E27FC236}">
                <a16:creationId xmlns:a16="http://schemas.microsoft.com/office/drawing/2014/main" id="{BFDDE227-B3D7-41C7-B8FA-A9C34B518C6B}"/>
              </a:ext>
            </a:extLst>
          </p:cNvPr>
          <p:cNvPicPr>
            <a:picLocks noChangeAspect="1"/>
          </p:cNvPicPr>
          <p:nvPr/>
        </p:nvPicPr>
        <p:blipFill rotWithShape="1">
          <a:blip r:embed="rId5"/>
          <a:srcRect l="1750" t="2691" r="3518" b="2882"/>
          <a:stretch/>
        </p:blipFill>
        <p:spPr>
          <a:xfrm>
            <a:off x="3787994" y="7165044"/>
            <a:ext cx="4060409" cy="5882166"/>
          </a:xfrm>
          <a:prstGeom prst="rect">
            <a:avLst/>
          </a:prstGeom>
        </p:spPr>
      </p:pic>
    </p:spTree>
    <p:extLst>
      <p:ext uri="{BB962C8B-B14F-4D97-AF65-F5344CB8AC3E}">
        <p14:creationId xmlns:p14="http://schemas.microsoft.com/office/powerpoint/2010/main" val="330022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E003A-73EB-4430-AB53-909E5A2D3E7E}"/>
              </a:ext>
            </a:extLst>
          </p:cNvPr>
          <p:cNvSpPr>
            <a:spLocks noGrp="1"/>
          </p:cNvSpPr>
          <p:nvPr>
            <p:ph type="title"/>
          </p:nvPr>
        </p:nvSpPr>
        <p:spPr>
          <a:xfrm>
            <a:off x="985358" y="250199"/>
            <a:ext cx="10515600" cy="914400"/>
          </a:xfrm>
        </p:spPr>
        <p:txBody>
          <a:bodyPr>
            <a:normAutofit/>
          </a:bodyPr>
          <a:lstStyle/>
          <a:p>
            <a:pPr algn="l"/>
            <a:r>
              <a:rPr lang="en-US" sz="3200" dirty="0">
                <a:solidFill>
                  <a:schemeClr val="bg1"/>
                </a:solidFill>
              </a:rPr>
              <a:t>Questions asked about each person in the household</a:t>
            </a:r>
          </a:p>
        </p:txBody>
      </p:sp>
      <p:sp>
        <p:nvSpPr>
          <p:cNvPr id="3" name="Content Placeholder 2">
            <a:extLst>
              <a:ext uri="{FF2B5EF4-FFF2-40B4-BE49-F238E27FC236}">
                <a16:creationId xmlns:a16="http://schemas.microsoft.com/office/drawing/2014/main" id="{D4E4C326-A92A-4A6D-9EBD-EED861CE4F5E}"/>
              </a:ext>
            </a:extLst>
          </p:cNvPr>
          <p:cNvSpPr>
            <a:spLocks noGrp="1"/>
          </p:cNvSpPr>
          <p:nvPr>
            <p:ph sz="quarter" idx="10"/>
          </p:nvPr>
        </p:nvSpPr>
        <p:spPr>
          <a:xfrm>
            <a:off x="350696" y="1300087"/>
            <a:ext cx="3567188" cy="1443114"/>
          </a:xfrm>
        </p:spPr>
        <p:txBody>
          <a:bodyPr>
            <a:normAutofit/>
          </a:bodyPr>
          <a:lstStyle/>
          <a:p>
            <a:pPr marL="0" indent="0" algn="r">
              <a:buNone/>
            </a:pPr>
            <a:r>
              <a:rPr lang="en-US" sz="2800" dirty="0"/>
              <a:t> 6. Race</a:t>
            </a:r>
          </a:p>
          <a:p>
            <a:pPr marL="0" indent="0" algn="r">
              <a:buNone/>
            </a:pPr>
            <a:endParaRPr lang="en-US" sz="2800" dirty="0"/>
          </a:p>
          <a:p>
            <a:pPr marL="0" indent="0" algn="r">
              <a:buNone/>
            </a:pPr>
            <a:endParaRPr lang="en-US" sz="2800" dirty="0"/>
          </a:p>
          <a:p>
            <a:pPr marL="0" indent="0" algn="r">
              <a:buNone/>
            </a:pPr>
            <a:endParaRPr lang="en-US" sz="2800" dirty="0"/>
          </a:p>
          <a:p>
            <a:pPr marL="0" indent="0">
              <a:buNone/>
            </a:pPr>
            <a:endParaRPr lang="en-US" sz="2000" dirty="0"/>
          </a:p>
          <a:p>
            <a:pPr marL="0" indent="0">
              <a:buNone/>
            </a:pPr>
            <a:endParaRPr lang="en-US" dirty="0"/>
          </a:p>
        </p:txBody>
      </p:sp>
      <p:pic>
        <p:nvPicPr>
          <p:cNvPr id="6" name="Picture 5">
            <a:extLst>
              <a:ext uri="{FF2B5EF4-FFF2-40B4-BE49-F238E27FC236}">
                <a16:creationId xmlns:a16="http://schemas.microsoft.com/office/drawing/2014/main" id="{BFDDE227-B3D7-41C7-B8FA-A9C34B518C6B}"/>
              </a:ext>
            </a:extLst>
          </p:cNvPr>
          <p:cNvPicPr>
            <a:picLocks noChangeAspect="1"/>
          </p:cNvPicPr>
          <p:nvPr/>
        </p:nvPicPr>
        <p:blipFill rotWithShape="1">
          <a:blip r:embed="rId2"/>
          <a:srcRect l="1750" t="2691" r="3518" b="2882"/>
          <a:stretch/>
        </p:blipFill>
        <p:spPr>
          <a:xfrm>
            <a:off x="4631188" y="1164599"/>
            <a:ext cx="3757396" cy="5443202"/>
          </a:xfrm>
          <a:prstGeom prst="rect">
            <a:avLst/>
          </a:prstGeom>
        </p:spPr>
      </p:pic>
    </p:spTree>
    <p:extLst>
      <p:ext uri="{BB962C8B-B14F-4D97-AF65-F5344CB8AC3E}">
        <p14:creationId xmlns:p14="http://schemas.microsoft.com/office/powerpoint/2010/main" val="1244345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2E1F079-A42C-4263-B5A2-2DCCBED8458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96500" y="4390560"/>
            <a:ext cx="1852519" cy="2241902"/>
          </a:xfrm>
          <a:prstGeom prst="rect">
            <a:avLst/>
          </a:prstGeom>
        </p:spPr>
      </p:pic>
      <p:sp>
        <p:nvSpPr>
          <p:cNvPr id="2" name="Title 1">
            <a:extLst>
              <a:ext uri="{FF2B5EF4-FFF2-40B4-BE49-F238E27FC236}">
                <a16:creationId xmlns:a16="http://schemas.microsoft.com/office/drawing/2014/main" id="{B2EA621E-F9A1-42E3-A4FC-367878E4417A}"/>
              </a:ext>
            </a:extLst>
          </p:cNvPr>
          <p:cNvSpPr>
            <a:spLocks noGrp="1"/>
          </p:cNvSpPr>
          <p:nvPr>
            <p:ph type="title"/>
          </p:nvPr>
        </p:nvSpPr>
        <p:spPr/>
        <p:txBody>
          <a:bodyPr/>
          <a:lstStyle/>
          <a:p>
            <a:r>
              <a:rPr lang="en-US" b="1" dirty="0">
                <a:solidFill>
                  <a:schemeClr val="bg1"/>
                </a:solidFill>
                <a:latin typeface="Calibri body"/>
              </a:rPr>
              <a:t>Agenda</a:t>
            </a:r>
          </a:p>
        </p:txBody>
      </p:sp>
      <p:sp>
        <p:nvSpPr>
          <p:cNvPr id="3" name="Content Placeholder 2">
            <a:extLst>
              <a:ext uri="{FF2B5EF4-FFF2-40B4-BE49-F238E27FC236}">
                <a16:creationId xmlns:a16="http://schemas.microsoft.com/office/drawing/2014/main" id="{4FDAD1B9-7EB0-4C89-A2BE-438D8BCA9BB8}"/>
              </a:ext>
            </a:extLst>
          </p:cNvPr>
          <p:cNvSpPr>
            <a:spLocks noGrp="1"/>
          </p:cNvSpPr>
          <p:nvPr>
            <p:ph idx="1"/>
          </p:nvPr>
        </p:nvSpPr>
        <p:spPr>
          <a:xfrm>
            <a:off x="647700" y="1690688"/>
            <a:ext cx="10706100" cy="4486275"/>
          </a:xfrm>
        </p:spPr>
        <p:txBody>
          <a:bodyPr/>
          <a:lstStyle/>
          <a:p>
            <a:pPr marL="514350" indent="-514350">
              <a:buAutoNum type="arabicPeriod"/>
            </a:pPr>
            <a:r>
              <a:rPr lang="en-US" sz="3000" dirty="0">
                <a:solidFill>
                  <a:schemeClr val="bg1"/>
                </a:solidFill>
                <a:latin typeface="Calibri body"/>
              </a:rPr>
              <a:t>Introduction</a:t>
            </a:r>
          </a:p>
          <a:p>
            <a:pPr marL="514350" indent="-514350">
              <a:buAutoNum type="arabicPeriod"/>
            </a:pPr>
            <a:r>
              <a:rPr lang="en-US" sz="3000" dirty="0">
                <a:solidFill>
                  <a:schemeClr val="bg1"/>
                </a:solidFill>
                <a:latin typeface="Calibri body"/>
              </a:rPr>
              <a:t>Census Overview</a:t>
            </a:r>
          </a:p>
          <a:p>
            <a:pPr marL="514350" indent="-514350">
              <a:buAutoNum type="arabicPeriod"/>
            </a:pPr>
            <a:r>
              <a:rPr lang="en-US" sz="3000" dirty="0">
                <a:solidFill>
                  <a:schemeClr val="bg1"/>
                </a:solidFill>
                <a:latin typeface="Calibri body"/>
              </a:rPr>
              <a:t>Who do we miss in Minnesota?</a:t>
            </a:r>
          </a:p>
          <a:p>
            <a:pPr marL="514350" indent="-514350">
              <a:buAutoNum type="arabicPeriod"/>
            </a:pPr>
            <a:r>
              <a:rPr lang="en-US" sz="3000" dirty="0">
                <a:solidFill>
                  <a:schemeClr val="bg1"/>
                </a:solidFill>
                <a:latin typeface="Calibri body"/>
              </a:rPr>
              <a:t>Impacts of an undercount and preventing an undercount </a:t>
            </a:r>
          </a:p>
          <a:p>
            <a:pPr marL="514350" indent="-514350">
              <a:buAutoNum type="arabicPeriod"/>
            </a:pPr>
            <a:r>
              <a:rPr lang="en-US" sz="3000" dirty="0">
                <a:solidFill>
                  <a:schemeClr val="bg1"/>
                </a:solidFill>
                <a:latin typeface="Calibri body"/>
              </a:rPr>
              <a:t>Tools for Complete Count Committees </a:t>
            </a:r>
          </a:p>
          <a:p>
            <a:pPr marL="514350" indent="-514350">
              <a:buAutoNum type="arabicPeriod"/>
            </a:pPr>
            <a:r>
              <a:rPr lang="en-US" sz="3000" dirty="0">
                <a:solidFill>
                  <a:schemeClr val="bg1"/>
                </a:solidFill>
                <a:latin typeface="Calibri body"/>
              </a:rPr>
              <a:t>Conclusion and Q&amp;A</a:t>
            </a:r>
            <a:endParaRPr lang="en-US" dirty="0">
              <a:solidFill>
                <a:schemeClr val="bg1"/>
              </a:solidFill>
              <a:latin typeface="Calibri body"/>
            </a:endParaRPr>
          </a:p>
          <a:p>
            <a:pPr marL="514350" indent="-514350">
              <a:buAutoNum type="arabicPeriod"/>
            </a:pPr>
            <a:endParaRPr lang="en-US" dirty="0"/>
          </a:p>
        </p:txBody>
      </p:sp>
    </p:spTree>
    <p:extLst>
      <p:ext uri="{BB962C8B-B14F-4D97-AF65-F5344CB8AC3E}">
        <p14:creationId xmlns:p14="http://schemas.microsoft.com/office/powerpoint/2010/main" val="477308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46419D9D-80CE-48BA-94B6-BEB08D04C349}"/>
              </a:ext>
            </a:extLst>
          </p:cNvPr>
          <p:cNvSpPr>
            <a:spLocks noGrp="1"/>
          </p:cNvSpPr>
          <p:nvPr>
            <p:ph sz="quarter" idx="10"/>
          </p:nvPr>
        </p:nvSpPr>
        <p:spPr>
          <a:xfrm>
            <a:off x="838200" y="2541069"/>
            <a:ext cx="10515600" cy="3613670"/>
          </a:xfrm>
          <a:solidFill>
            <a:schemeClr val="tx1"/>
          </a:solidFill>
        </p:spPr>
        <p:txBody>
          <a:bodyPr>
            <a:normAutofit/>
          </a:bodyPr>
          <a:lstStyle/>
          <a:p>
            <a:pPr marL="0" indent="0" algn="ctr">
              <a:buNone/>
            </a:pPr>
            <a:r>
              <a:rPr lang="en-US" sz="4400" b="1" dirty="0"/>
              <a:t>There will not be a citizenship question on the 2020 Census.</a:t>
            </a:r>
          </a:p>
        </p:txBody>
      </p:sp>
    </p:spTree>
    <p:extLst>
      <p:ext uri="{BB962C8B-B14F-4D97-AF65-F5344CB8AC3E}">
        <p14:creationId xmlns:p14="http://schemas.microsoft.com/office/powerpoint/2010/main" val="1447386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2D8ADC-72B6-470B-8DA6-2915FFE85B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560" y="1009934"/>
            <a:ext cx="12047440" cy="4326341"/>
          </a:xfrm>
          <a:prstGeom prst="rect">
            <a:avLst/>
          </a:prstGeom>
        </p:spPr>
      </p:pic>
    </p:spTree>
    <p:extLst>
      <p:ext uri="{BB962C8B-B14F-4D97-AF65-F5344CB8AC3E}">
        <p14:creationId xmlns:p14="http://schemas.microsoft.com/office/powerpoint/2010/main" val="840131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317500" y="884237"/>
            <a:ext cx="11337655" cy="1325563"/>
          </a:xfrm>
        </p:spPr>
        <p:txBody>
          <a:bodyPr>
            <a:normAutofit fontScale="90000"/>
          </a:bodyPr>
          <a:lstStyle/>
          <a:p>
            <a:pPr algn="ctr"/>
            <a:r>
              <a:rPr lang="en-US" sz="6100" b="1" dirty="0">
                <a:solidFill>
                  <a:srgbClr val="92D050"/>
                </a:solidFill>
                <a:latin typeface="Calibri body"/>
              </a:rPr>
              <a:t>Census Bureau Staff Identification</a:t>
            </a:r>
            <a:br>
              <a:rPr lang="en-US" sz="8000" b="1" dirty="0">
                <a:solidFill>
                  <a:srgbClr val="92D050"/>
                </a:solidFill>
                <a:latin typeface="Calibri body"/>
              </a:rPr>
            </a:br>
            <a:br>
              <a:rPr lang="en-US" sz="8000" b="1" dirty="0">
                <a:solidFill>
                  <a:srgbClr val="92D050"/>
                </a:solidFill>
                <a:latin typeface="Calibri body"/>
              </a:rPr>
            </a:br>
            <a:endParaRPr lang="en-US" sz="8000" b="1" i="1" dirty="0">
              <a:solidFill>
                <a:schemeClr val="bg1"/>
              </a:solidFill>
              <a:latin typeface="Calibri body"/>
            </a:endParaRPr>
          </a:p>
        </p:txBody>
      </p:sp>
      <p:sp>
        <p:nvSpPr>
          <p:cNvPr id="2" name="TextBox 1">
            <a:extLst>
              <a:ext uri="{FF2B5EF4-FFF2-40B4-BE49-F238E27FC236}">
                <a16:creationId xmlns:a16="http://schemas.microsoft.com/office/drawing/2014/main" id="{228B5BBB-A8B3-4FA2-8B2A-E965DBC94945}"/>
              </a:ext>
            </a:extLst>
          </p:cNvPr>
          <p:cNvSpPr txBox="1"/>
          <p:nvPr/>
        </p:nvSpPr>
        <p:spPr>
          <a:xfrm>
            <a:off x="665027" y="614026"/>
            <a:ext cx="10642600" cy="2400657"/>
          </a:xfrm>
          <a:prstGeom prst="rect">
            <a:avLst/>
          </a:prstGeom>
          <a:noFill/>
        </p:spPr>
        <p:txBody>
          <a:bodyPr wrap="square" rtlCol="0">
            <a:spAutoFit/>
          </a:bodyPr>
          <a:lstStyle/>
          <a:p>
            <a:pPr lvl="2"/>
            <a:endParaRPr lang="en-US" sz="2500" dirty="0">
              <a:solidFill>
                <a:schemeClr val="bg1"/>
              </a:solidFill>
            </a:endParaRPr>
          </a:p>
          <a:p>
            <a:pPr lvl="2"/>
            <a:r>
              <a:rPr lang="en-US" sz="2500" b="1" dirty="0">
                <a:solidFill>
                  <a:schemeClr val="bg1"/>
                </a:solidFill>
              </a:rPr>
              <a:t>1. Full Name of Census Worker</a:t>
            </a:r>
          </a:p>
          <a:p>
            <a:pPr lvl="2"/>
            <a:r>
              <a:rPr lang="en-US" sz="2500" b="1" dirty="0">
                <a:solidFill>
                  <a:schemeClr val="bg1"/>
                </a:solidFill>
              </a:rPr>
              <a:t>2. Photograph of Census Worker</a:t>
            </a:r>
          </a:p>
          <a:p>
            <a:pPr lvl="2"/>
            <a:r>
              <a:rPr lang="en-US" sz="2500" b="1" dirty="0">
                <a:solidFill>
                  <a:schemeClr val="bg1"/>
                </a:solidFill>
              </a:rPr>
              <a:t>3. Department of Commerce Watermark </a:t>
            </a:r>
          </a:p>
          <a:p>
            <a:pPr lvl="2"/>
            <a:r>
              <a:rPr lang="en-US" sz="2500" b="1" dirty="0">
                <a:solidFill>
                  <a:schemeClr val="bg1"/>
                </a:solidFill>
              </a:rPr>
              <a:t>4. Expiration date of the badge</a:t>
            </a:r>
          </a:p>
          <a:p>
            <a:pPr lvl="2"/>
            <a:r>
              <a:rPr lang="en-US" sz="2500" b="1" dirty="0">
                <a:solidFill>
                  <a:schemeClr val="bg1"/>
                </a:solidFill>
              </a:rPr>
              <a:t>5. Identification number </a:t>
            </a:r>
          </a:p>
        </p:txBody>
      </p:sp>
      <p:pic>
        <p:nvPicPr>
          <p:cNvPr id="3" name="Picture 2">
            <a:extLst>
              <a:ext uri="{FF2B5EF4-FFF2-40B4-BE49-F238E27FC236}">
                <a16:creationId xmlns:a16="http://schemas.microsoft.com/office/drawing/2014/main" id="{4F240A3E-D203-42DF-A229-B0F8119B6DC7}"/>
              </a:ext>
            </a:extLst>
          </p:cNvPr>
          <p:cNvPicPr>
            <a:picLocks noChangeAspect="1"/>
          </p:cNvPicPr>
          <p:nvPr/>
        </p:nvPicPr>
        <p:blipFill>
          <a:blip r:embed="rId3"/>
          <a:stretch>
            <a:fillRect/>
          </a:stretch>
        </p:blipFill>
        <p:spPr>
          <a:xfrm>
            <a:off x="8160774" y="3200931"/>
            <a:ext cx="2849777" cy="3466612"/>
          </a:xfrm>
          <a:prstGeom prst="rect">
            <a:avLst/>
          </a:prstGeom>
        </p:spPr>
      </p:pic>
      <p:pic>
        <p:nvPicPr>
          <p:cNvPr id="7" name="Picture 6">
            <a:extLst>
              <a:ext uri="{FF2B5EF4-FFF2-40B4-BE49-F238E27FC236}">
                <a16:creationId xmlns:a16="http://schemas.microsoft.com/office/drawing/2014/main" id="{E80BBD0C-A417-4BF7-BC7C-B20C246D8A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903" y="3555712"/>
            <a:ext cx="7611700" cy="2518242"/>
          </a:xfrm>
          <a:prstGeom prst="rect">
            <a:avLst/>
          </a:prstGeom>
        </p:spPr>
      </p:pic>
      <p:cxnSp>
        <p:nvCxnSpPr>
          <p:cNvPr id="6" name="Straight Arrow Connector 5">
            <a:extLst>
              <a:ext uri="{FF2B5EF4-FFF2-40B4-BE49-F238E27FC236}">
                <a16:creationId xmlns:a16="http://schemas.microsoft.com/office/drawing/2014/main" id="{065583C0-9E0E-4288-9C59-75144E2830F9}"/>
              </a:ext>
            </a:extLst>
          </p:cNvPr>
          <p:cNvCxnSpPr>
            <a:cxnSpLocks/>
          </p:cNvCxnSpPr>
          <p:nvPr/>
        </p:nvCxnSpPr>
        <p:spPr>
          <a:xfrm flipH="1" flipV="1">
            <a:off x="9282010" y="5175730"/>
            <a:ext cx="2025617" cy="1212544"/>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2D9F93CD-AE7E-49DB-B22E-5B740436944D}"/>
              </a:ext>
            </a:extLst>
          </p:cNvPr>
          <p:cNvSpPr/>
          <p:nvPr/>
        </p:nvSpPr>
        <p:spPr>
          <a:xfrm>
            <a:off x="8605583" y="4807924"/>
            <a:ext cx="651577" cy="5359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632B6FB-53E1-40B5-91C6-D1A6AC92254C}"/>
              </a:ext>
            </a:extLst>
          </p:cNvPr>
          <p:cNvCxnSpPr>
            <a:cxnSpLocks/>
          </p:cNvCxnSpPr>
          <p:nvPr/>
        </p:nvCxnSpPr>
        <p:spPr>
          <a:xfrm>
            <a:off x="728805" y="2082953"/>
            <a:ext cx="1" cy="1907572"/>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DD04C51-9929-4F74-AA29-831C90074309}"/>
              </a:ext>
            </a:extLst>
          </p:cNvPr>
          <p:cNvSpPr/>
          <p:nvPr/>
        </p:nvSpPr>
        <p:spPr>
          <a:xfrm>
            <a:off x="317500" y="4055584"/>
            <a:ext cx="1047824" cy="15184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44777935-87BD-4584-9BDC-6D6412DF3CB5}"/>
              </a:ext>
            </a:extLst>
          </p:cNvPr>
          <p:cNvCxnSpPr>
            <a:cxnSpLocks/>
          </p:cNvCxnSpPr>
          <p:nvPr/>
        </p:nvCxnSpPr>
        <p:spPr>
          <a:xfrm flipH="1" flipV="1">
            <a:off x="6226702" y="5359988"/>
            <a:ext cx="361988" cy="1216176"/>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332C03E-9B57-4FFE-898B-F668504A75EA}"/>
              </a:ext>
            </a:extLst>
          </p:cNvPr>
          <p:cNvSpPr/>
          <p:nvPr/>
        </p:nvSpPr>
        <p:spPr>
          <a:xfrm>
            <a:off x="4497410" y="3618217"/>
            <a:ext cx="2592306" cy="19075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E6C08D01-85CD-48CA-B429-E6DE88FF98CC}"/>
              </a:ext>
            </a:extLst>
          </p:cNvPr>
          <p:cNvCxnSpPr>
            <a:cxnSpLocks/>
          </p:cNvCxnSpPr>
          <p:nvPr/>
        </p:nvCxnSpPr>
        <p:spPr>
          <a:xfrm flipV="1">
            <a:off x="1222774" y="5809704"/>
            <a:ext cx="1047554" cy="857839"/>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107386E9-3CAE-4E2F-A77A-F9A523C73EB9}"/>
              </a:ext>
            </a:extLst>
          </p:cNvPr>
          <p:cNvSpPr/>
          <p:nvPr/>
        </p:nvSpPr>
        <p:spPr>
          <a:xfrm>
            <a:off x="2175030" y="5213878"/>
            <a:ext cx="970713" cy="62382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99F46B6C-DCF5-4AFE-A43C-FB1602473184}"/>
              </a:ext>
            </a:extLst>
          </p:cNvPr>
          <p:cNvCxnSpPr>
            <a:cxnSpLocks/>
          </p:cNvCxnSpPr>
          <p:nvPr/>
        </p:nvCxnSpPr>
        <p:spPr>
          <a:xfrm flipH="1" flipV="1">
            <a:off x="3842413" y="5990474"/>
            <a:ext cx="970432" cy="677069"/>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47285A43-4115-42D4-985D-342632E893C4}"/>
              </a:ext>
            </a:extLst>
          </p:cNvPr>
          <p:cNvSpPr/>
          <p:nvPr/>
        </p:nvSpPr>
        <p:spPr>
          <a:xfrm>
            <a:off x="3109324" y="5525788"/>
            <a:ext cx="694318" cy="48356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91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0" grpId="0" animBg="1"/>
      <p:bldP spid="24" grpId="0" animBg="1"/>
      <p:bldP spid="2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317500" y="884237"/>
            <a:ext cx="11337655" cy="1325563"/>
          </a:xfrm>
        </p:spPr>
        <p:txBody>
          <a:bodyPr>
            <a:normAutofit fontScale="90000"/>
          </a:bodyPr>
          <a:lstStyle/>
          <a:p>
            <a:pPr algn="ctr"/>
            <a:r>
              <a:rPr lang="en-US" sz="6100" b="1" dirty="0">
                <a:solidFill>
                  <a:srgbClr val="92D050"/>
                </a:solidFill>
                <a:latin typeface="Calibri body"/>
              </a:rPr>
              <a:t>Important Information</a:t>
            </a:r>
            <a:br>
              <a:rPr lang="en-US" sz="8000" b="1" dirty="0">
                <a:solidFill>
                  <a:srgbClr val="92D050"/>
                </a:solidFill>
                <a:latin typeface="Calibri body"/>
              </a:rPr>
            </a:br>
            <a:br>
              <a:rPr lang="en-US" sz="8000" b="1" dirty="0">
                <a:solidFill>
                  <a:srgbClr val="92D050"/>
                </a:solidFill>
                <a:latin typeface="Calibri body"/>
              </a:rPr>
            </a:br>
            <a:endParaRPr lang="en-US" sz="8000" b="1" i="1" dirty="0">
              <a:solidFill>
                <a:schemeClr val="bg1"/>
              </a:solidFill>
              <a:latin typeface="Calibri body"/>
            </a:endParaRPr>
          </a:p>
        </p:txBody>
      </p:sp>
      <p:sp>
        <p:nvSpPr>
          <p:cNvPr id="5" name="TextBox 4">
            <a:extLst>
              <a:ext uri="{FF2B5EF4-FFF2-40B4-BE49-F238E27FC236}">
                <a16:creationId xmlns:a16="http://schemas.microsoft.com/office/drawing/2014/main" id="{E140C043-29D6-46BF-A34C-496A15E6BEF0}"/>
              </a:ext>
            </a:extLst>
          </p:cNvPr>
          <p:cNvSpPr txBox="1"/>
          <p:nvPr/>
        </p:nvSpPr>
        <p:spPr>
          <a:xfrm>
            <a:off x="158750" y="1437835"/>
            <a:ext cx="11932636" cy="3323987"/>
          </a:xfrm>
          <a:prstGeom prst="rect">
            <a:avLst/>
          </a:prstGeom>
          <a:noFill/>
        </p:spPr>
        <p:txBody>
          <a:bodyPr wrap="square" rtlCol="0">
            <a:spAutoFit/>
          </a:bodyPr>
          <a:lstStyle/>
          <a:p>
            <a:r>
              <a:rPr lang="en-US" sz="3000" dirty="0">
                <a:solidFill>
                  <a:schemeClr val="bg1"/>
                </a:solidFill>
              </a:rPr>
              <a:t>Verify a Census Worker:</a:t>
            </a:r>
          </a:p>
          <a:p>
            <a:endParaRPr lang="en-US" sz="3000" dirty="0">
              <a:solidFill>
                <a:schemeClr val="bg1"/>
              </a:solidFill>
            </a:endParaRPr>
          </a:p>
          <a:p>
            <a:pPr marL="342900" indent="-342900">
              <a:buAutoNum type="arabicPeriod"/>
            </a:pPr>
            <a:r>
              <a:rPr lang="en-US" sz="3000" dirty="0">
                <a:solidFill>
                  <a:schemeClr val="bg1"/>
                </a:solidFill>
              </a:rPr>
              <a:t>Ask of the Census worker to </a:t>
            </a:r>
            <a:r>
              <a:rPr lang="en-US" sz="3000" dirty="0">
                <a:solidFill>
                  <a:srgbClr val="92D050"/>
                </a:solidFill>
              </a:rPr>
              <a:t>present a badge, identification number, and or letterhead with official Census logo.</a:t>
            </a:r>
          </a:p>
          <a:p>
            <a:endParaRPr lang="en-US" sz="3000" dirty="0">
              <a:solidFill>
                <a:srgbClr val="92D050"/>
              </a:solidFill>
            </a:endParaRPr>
          </a:p>
          <a:p>
            <a:r>
              <a:rPr lang="en-US" sz="3000" dirty="0">
                <a:solidFill>
                  <a:schemeClr val="bg1"/>
                </a:solidFill>
              </a:rPr>
              <a:t>2. Call the Chicago Regional Office </a:t>
            </a:r>
            <a:r>
              <a:rPr lang="en-US" sz="3000" dirty="0">
                <a:solidFill>
                  <a:srgbClr val="92D050"/>
                </a:solidFill>
              </a:rPr>
              <a:t>(1-800-865-6384) </a:t>
            </a:r>
            <a:r>
              <a:rPr lang="en-US" sz="3000" dirty="0">
                <a:solidFill>
                  <a:schemeClr val="bg1"/>
                </a:solidFill>
              </a:rPr>
              <a:t>or verify via the Census Bureau staff search website </a:t>
            </a:r>
            <a:r>
              <a:rPr lang="en-US" sz="3000" dirty="0">
                <a:solidFill>
                  <a:srgbClr val="92D050"/>
                </a:solidFill>
              </a:rPr>
              <a:t>(https://www.census.gov/staffsearch). </a:t>
            </a:r>
          </a:p>
        </p:txBody>
      </p:sp>
    </p:spTree>
    <p:extLst>
      <p:ext uri="{BB962C8B-B14F-4D97-AF65-F5344CB8AC3E}">
        <p14:creationId xmlns:p14="http://schemas.microsoft.com/office/powerpoint/2010/main" val="37858131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724981" y="2300051"/>
            <a:ext cx="10515600" cy="1325563"/>
          </a:xfrm>
        </p:spPr>
        <p:txBody>
          <a:bodyPr>
            <a:normAutofit/>
          </a:bodyPr>
          <a:lstStyle/>
          <a:p>
            <a:pPr algn="ctr"/>
            <a:r>
              <a:rPr lang="en-US" sz="8000" b="1">
                <a:solidFill>
                  <a:srgbClr val="92D050"/>
                </a:solidFill>
                <a:latin typeface="Calibri body"/>
              </a:rPr>
              <a:t>72</a:t>
            </a:r>
            <a:r>
              <a:rPr lang="en-US" sz="8000" b="1">
                <a:solidFill>
                  <a:schemeClr val="bg1"/>
                </a:solidFill>
                <a:latin typeface="Calibri body"/>
              </a:rPr>
              <a:t> years</a:t>
            </a:r>
            <a:endParaRPr lang="en-US" sz="8000" b="1" dirty="0">
              <a:solidFill>
                <a:schemeClr val="bg1"/>
              </a:solidFill>
              <a:latin typeface="Calibri body"/>
            </a:endParaRPr>
          </a:p>
        </p:txBody>
      </p:sp>
      <p:sp>
        <p:nvSpPr>
          <p:cNvPr id="5" name="Title 1">
            <a:extLst>
              <a:ext uri="{FF2B5EF4-FFF2-40B4-BE49-F238E27FC236}">
                <a16:creationId xmlns:a16="http://schemas.microsoft.com/office/drawing/2014/main" id="{4B80A729-35D0-4397-8495-12CA5819C82E}"/>
              </a:ext>
            </a:extLst>
          </p:cNvPr>
          <p:cNvSpPr txBox="1">
            <a:spLocks/>
          </p:cNvSpPr>
          <p:nvPr/>
        </p:nvSpPr>
        <p:spPr>
          <a:xfrm>
            <a:off x="469009" y="23000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rgbClr val="92D050"/>
                </a:solidFill>
                <a:latin typeface="Calibri body"/>
              </a:rPr>
              <a:t>2092</a:t>
            </a:r>
            <a:endParaRPr lang="en-US" sz="8000" b="1" dirty="0">
              <a:solidFill>
                <a:schemeClr val="bg1"/>
              </a:solidFill>
              <a:latin typeface="Calibri body"/>
            </a:endParaRPr>
          </a:p>
        </p:txBody>
      </p:sp>
    </p:spTree>
    <p:extLst>
      <p:ext uri="{BB962C8B-B14F-4D97-AF65-F5344CB8AC3E}">
        <p14:creationId xmlns:p14="http://schemas.microsoft.com/office/powerpoint/2010/main" val="182951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724981" y="2300051"/>
            <a:ext cx="10515600" cy="1325563"/>
          </a:xfrm>
        </p:spPr>
        <p:txBody>
          <a:bodyPr>
            <a:normAutofit fontScale="90000"/>
          </a:bodyPr>
          <a:lstStyle/>
          <a:p>
            <a:pPr algn="ctr"/>
            <a:r>
              <a:rPr lang="en-US" sz="8000" b="1" dirty="0">
                <a:solidFill>
                  <a:schemeClr val="bg1"/>
                </a:solidFill>
                <a:latin typeface="Calibri body"/>
              </a:rPr>
              <a:t>Who is missed in Minnesota? </a:t>
            </a:r>
          </a:p>
        </p:txBody>
      </p:sp>
    </p:spTree>
    <p:extLst>
      <p:ext uri="{BB962C8B-B14F-4D97-AF65-F5344CB8AC3E}">
        <p14:creationId xmlns:p14="http://schemas.microsoft.com/office/powerpoint/2010/main" val="3858200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139700" y="298450"/>
            <a:ext cx="11912600" cy="6261100"/>
          </a:xfrm>
        </p:spPr>
        <p:txBody>
          <a:bodyPr>
            <a:noAutofit/>
          </a:bodyPr>
          <a:lstStyle/>
          <a:p>
            <a:pPr algn="ctr"/>
            <a:r>
              <a:rPr lang="en-US" sz="4500" dirty="0">
                <a:solidFill>
                  <a:schemeClr val="bg1"/>
                </a:solidFill>
                <a:latin typeface="+mn-lt"/>
              </a:rPr>
              <a:t>Historically, the census has missed certain groups—including </a:t>
            </a:r>
            <a:r>
              <a:rPr lang="en-US" sz="4500" b="1" dirty="0">
                <a:solidFill>
                  <a:srgbClr val="92D050"/>
                </a:solidFill>
                <a:latin typeface="+mn-lt"/>
              </a:rPr>
              <a:t>young children</a:t>
            </a:r>
            <a:r>
              <a:rPr lang="en-US" sz="4500" dirty="0">
                <a:solidFill>
                  <a:schemeClr val="bg1"/>
                </a:solidFill>
                <a:latin typeface="+mn-lt"/>
              </a:rPr>
              <a:t>, </a:t>
            </a:r>
            <a:r>
              <a:rPr lang="en-US" sz="4500" b="1" dirty="0">
                <a:solidFill>
                  <a:srgbClr val="92D050"/>
                </a:solidFill>
                <a:latin typeface="+mn-lt"/>
              </a:rPr>
              <a:t>people of Color</a:t>
            </a:r>
            <a:r>
              <a:rPr lang="en-US" sz="4500" dirty="0">
                <a:solidFill>
                  <a:schemeClr val="bg1"/>
                </a:solidFill>
                <a:latin typeface="+mn-lt"/>
              </a:rPr>
              <a:t>, </a:t>
            </a:r>
            <a:r>
              <a:rPr lang="en-US" sz="4500" b="1" dirty="0">
                <a:solidFill>
                  <a:srgbClr val="92D050"/>
                </a:solidFill>
                <a:latin typeface="+mn-lt"/>
              </a:rPr>
              <a:t>Indigenous people</a:t>
            </a:r>
            <a:r>
              <a:rPr lang="en-US" sz="4500" dirty="0">
                <a:solidFill>
                  <a:schemeClr val="bg1"/>
                </a:solidFill>
                <a:latin typeface="+mn-lt"/>
              </a:rPr>
              <a:t>, and </a:t>
            </a:r>
            <a:r>
              <a:rPr lang="en-US" sz="4500" b="1" dirty="0">
                <a:solidFill>
                  <a:srgbClr val="92D050"/>
                </a:solidFill>
                <a:latin typeface="+mn-lt"/>
              </a:rPr>
              <a:t>urban and rural low-income households</a:t>
            </a:r>
            <a:r>
              <a:rPr lang="en-US" sz="4500" dirty="0">
                <a:solidFill>
                  <a:schemeClr val="bg1"/>
                </a:solidFill>
                <a:latin typeface="+mn-lt"/>
              </a:rPr>
              <a:t>—at disproportionately high rates.</a:t>
            </a:r>
            <a:endParaRPr lang="en-US" sz="4500" b="1" dirty="0">
              <a:solidFill>
                <a:schemeClr val="bg1"/>
              </a:solidFill>
              <a:latin typeface="+mn-lt"/>
            </a:endParaRPr>
          </a:p>
        </p:txBody>
      </p:sp>
    </p:spTree>
    <p:extLst>
      <p:ext uri="{BB962C8B-B14F-4D97-AF65-F5344CB8AC3E}">
        <p14:creationId xmlns:p14="http://schemas.microsoft.com/office/powerpoint/2010/main" val="11623956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1E3654-E842-4592-8B55-5DE8A51727E2}"/>
              </a:ext>
            </a:extLst>
          </p:cNvPr>
          <p:cNvSpPr txBox="1"/>
          <p:nvPr/>
        </p:nvSpPr>
        <p:spPr>
          <a:xfrm>
            <a:off x="242981" y="983862"/>
            <a:ext cx="10781732" cy="5509200"/>
          </a:xfrm>
          <a:prstGeom prst="rect">
            <a:avLst/>
          </a:prstGeom>
          <a:noFill/>
        </p:spPr>
        <p:txBody>
          <a:bodyPr wrap="square" rtlCol="0">
            <a:spAutoFit/>
          </a:bodyPr>
          <a:lstStyle/>
          <a:p>
            <a:pPr marL="285750" indent="-285750">
              <a:buFont typeface="Arial" panose="020B0604020202020204" pitchFamily="34" charset="0"/>
              <a:buChar char="•"/>
            </a:pPr>
            <a:r>
              <a:rPr lang="en-US" sz="3600" b="1" dirty="0">
                <a:solidFill>
                  <a:schemeClr val="bg1"/>
                </a:solidFill>
                <a:latin typeface="Calibri body"/>
              </a:rPr>
              <a:t> </a:t>
            </a:r>
            <a:r>
              <a:rPr lang="en-US" sz="3600" b="1" dirty="0">
                <a:solidFill>
                  <a:srgbClr val="92D050"/>
                </a:solidFill>
                <a:latin typeface="Calibri body"/>
              </a:rPr>
              <a:t>1,300,000</a:t>
            </a:r>
            <a:r>
              <a:rPr lang="en-US" sz="3600" dirty="0">
                <a:solidFill>
                  <a:schemeClr val="bg1"/>
                </a:solidFill>
                <a:latin typeface="Calibri body"/>
              </a:rPr>
              <a:t> </a:t>
            </a:r>
            <a:r>
              <a:rPr lang="en-US" sz="3200" dirty="0">
                <a:solidFill>
                  <a:schemeClr val="bg1"/>
                </a:solidFill>
                <a:latin typeface="Calibri body"/>
              </a:rPr>
              <a:t>Renter households</a:t>
            </a:r>
          </a:p>
          <a:p>
            <a:endParaRPr lang="en-US" sz="3600" dirty="0">
              <a:solidFill>
                <a:schemeClr val="bg1"/>
              </a:solidFill>
              <a:latin typeface="Calibri body"/>
            </a:endParaRPr>
          </a:p>
          <a:p>
            <a:pPr marL="285750" indent="-285750">
              <a:buFont typeface="Arial" panose="020B0604020202020204" pitchFamily="34" charset="0"/>
              <a:buChar char="•"/>
            </a:pPr>
            <a:r>
              <a:rPr lang="en-US" sz="3600" dirty="0">
                <a:solidFill>
                  <a:schemeClr val="bg1"/>
                </a:solidFill>
                <a:latin typeface="Calibri body"/>
              </a:rPr>
              <a:t> </a:t>
            </a:r>
            <a:r>
              <a:rPr lang="en-US" sz="3600" b="1" dirty="0">
                <a:solidFill>
                  <a:srgbClr val="92D050"/>
                </a:solidFill>
                <a:latin typeface="Calibri body"/>
              </a:rPr>
              <a:t>350,000</a:t>
            </a:r>
            <a:r>
              <a:rPr lang="en-US" sz="3600" dirty="0">
                <a:solidFill>
                  <a:schemeClr val="bg1"/>
                </a:solidFill>
                <a:latin typeface="Calibri body"/>
              </a:rPr>
              <a:t> </a:t>
            </a:r>
            <a:r>
              <a:rPr lang="en-US" sz="3200" dirty="0">
                <a:solidFill>
                  <a:schemeClr val="bg1"/>
                </a:solidFill>
                <a:latin typeface="Calibri body"/>
              </a:rPr>
              <a:t>Children ages 0-4</a:t>
            </a:r>
          </a:p>
          <a:p>
            <a:endParaRPr lang="en-US" sz="3200" dirty="0">
              <a:solidFill>
                <a:schemeClr val="bg1"/>
              </a:solidFill>
              <a:latin typeface="Calibri body"/>
            </a:endParaRPr>
          </a:p>
          <a:p>
            <a:pPr marL="285750" indent="-285750">
              <a:buFont typeface="Arial" panose="020B0604020202020204" pitchFamily="34" charset="0"/>
              <a:buChar char="•"/>
            </a:pPr>
            <a:r>
              <a:rPr lang="en-US" sz="3200" dirty="0">
                <a:solidFill>
                  <a:schemeClr val="bg1"/>
                </a:solidFill>
                <a:latin typeface="Calibri body"/>
              </a:rPr>
              <a:t> Young adults, especially the </a:t>
            </a:r>
            <a:r>
              <a:rPr lang="en-US" sz="3600" b="1" dirty="0">
                <a:solidFill>
                  <a:srgbClr val="92D050"/>
                </a:solidFill>
                <a:latin typeface="Calibri body"/>
              </a:rPr>
              <a:t>301,000</a:t>
            </a:r>
            <a:r>
              <a:rPr lang="en-US" sz="3600" dirty="0">
                <a:solidFill>
                  <a:schemeClr val="bg1"/>
                </a:solidFill>
                <a:latin typeface="Calibri body"/>
              </a:rPr>
              <a:t> </a:t>
            </a:r>
            <a:r>
              <a:rPr lang="en-US" sz="3200" dirty="0">
                <a:solidFill>
                  <a:schemeClr val="bg1"/>
                </a:solidFill>
                <a:latin typeface="Calibri body"/>
              </a:rPr>
              <a:t>students attending a college/university</a:t>
            </a:r>
          </a:p>
          <a:p>
            <a:endParaRPr lang="en-US" sz="3600" dirty="0">
              <a:solidFill>
                <a:schemeClr val="bg1"/>
              </a:solidFill>
              <a:latin typeface="Calibri body"/>
            </a:endParaRPr>
          </a:p>
          <a:p>
            <a:pPr marL="285750" indent="-285750">
              <a:buFont typeface="Arial" panose="020B0604020202020204" pitchFamily="34" charset="0"/>
              <a:buChar char="•"/>
            </a:pPr>
            <a:r>
              <a:rPr lang="en-US" sz="3600" dirty="0">
                <a:solidFill>
                  <a:schemeClr val="bg1"/>
                </a:solidFill>
                <a:latin typeface="Calibri body"/>
              </a:rPr>
              <a:t> </a:t>
            </a:r>
            <a:r>
              <a:rPr lang="en-US" sz="3600" b="1" dirty="0">
                <a:solidFill>
                  <a:srgbClr val="92D050"/>
                </a:solidFill>
                <a:latin typeface="Calibri body"/>
              </a:rPr>
              <a:t>1,060,000</a:t>
            </a:r>
            <a:r>
              <a:rPr lang="en-US" sz="3600" dirty="0">
                <a:solidFill>
                  <a:schemeClr val="bg1"/>
                </a:solidFill>
                <a:latin typeface="Calibri body"/>
              </a:rPr>
              <a:t> </a:t>
            </a:r>
            <a:r>
              <a:rPr lang="en-US" sz="3200" dirty="0">
                <a:solidFill>
                  <a:schemeClr val="bg1"/>
                </a:solidFill>
                <a:latin typeface="Calibri body"/>
              </a:rPr>
              <a:t>Racial and Ethnic minorities </a:t>
            </a:r>
            <a:r>
              <a:rPr lang="en-US" dirty="0">
                <a:solidFill>
                  <a:schemeClr val="bg1"/>
                </a:solidFill>
                <a:latin typeface="Calibri body"/>
              </a:rPr>
              <a:t>(Black or African American, American Indian or Alaska Native, Asian Indian, Chinese, Filipino, Other Asian (print option), Japanese, Korean, Vietnamese, Native Hawaiian, Guamanian or Chamorro, Samoan, Other Pacific Islander (print option), and an other category with a print option)</a:t>
            </a:r>
          </a:p>
          <a:p>
            <a:pPr marL="285750" indent="-285750">
              <a:buFont typeface="Arial" panose="020B0604020202020204" pitchFamily="34" charset="0"/>
              <a:buChar char="•"/>
            </a:pPr>
            <a:endParaRPr lang="en-US" dirty="0">
              <a:solidFill>
                <a:schemeClr val="bg1"/>
              </a:solidFill>
            </a:endParaRPr>
          </a:p>
        </p:txBody>
      </p:sp>
      <p:pic>
        <p:nvPicPr>
          <p:cNvPr id="5" name="Picture 4">
            <a:extLst>
              <a:ext uri="{FF2B5EF4-FFF2-40B4-BE49-F238E27FC236}">
                <a16:creationId xmlns:a16="http://schemas.microsoft.com/office/drawing/2014/main" id="{BDAFA384-7D3C-40F0-8BB8-875459EB6792}"/>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9634347" y="532614"/>
            <a:ext cx="1852519" cy="2241902"/>
          </a:xfrm>
          <a:prstGeom prst="rect">
            <a:avLst/>
          </a:prstGeom>
        </p:spPr>
      </p:pic>
      <p:sp>
        <p:nvSpPr>
          <p:cNvPr id="2" name="TextBox 1">
            <a:extLst>
              <a:ext uri="{FF2B5EF4-FFF2-40B4-BE49-F238E27FC236}">
                <a16:creationId xmlns:a16="http://schemas.microsoft.com/office/drawing/2014/main" id="{D9789CF2-83BC-4587-BD73-CBDF233041DA}"/>
              </a:ext>
            </a:extLst>
          </p:cNvPr>
          <p:cNvSpPr txBox="1"/>
          <p:nvPr/>
        </p:nvSpPr>
        <p:spPr>
          <a:xfrm>
            <a:off x="2738568" y="134105"/>
            <a:ext cx="10781732" cy="830997"/>
          </a:xfrm>
          <a:prstGeom prst="rect">
            <a:avLst/>
          </a:prstGeom>
          <a:noFill/>
        </p:spPr>
        <p:txBody>
          <a:bodyPr wrap="square" rtlCol="0">
            <a:spAutoFit/>
          </a:bodyPr>
          <a:lstStyle/>
          <a:p>
            <a:r>
              <a:rPr lang="en-US" sz="4800" b="1" dirty="0">
                <a:solidFill>
                  <a:srgbClr val="92D050"/>
                </a:solidFill>
              </a:rPr>
              <a:t>In </a:t>
            </a:r>
            <a:r>
              <a:rPr lang="en-US" sz="4800" b="1" dirty="0">
                <a:solidFill>
                  <a:schemeClr val="bg1"/>
                </a:solidFill>
              </a:rPr>
              <a:t>Minnesota</a:t>
            </a:r>
            <a:r>
              <a:rPr lang="en-US" sz="4800" b="1" dirty="0">
                <a:solidFill>
                  <a:srgbClr val="92D050"/>
                </a:solidFill>
              </a:rPr>
              <a:t> we have…</a:t>
            </a:r>
          </a:p>
        </p:txBody>
      </p:sp>
      <p:sp>
        <p:nvSpPr>
          <p:cNvPr id="4" name="TextBox 3">
            <a:extLst>
              <a:ext uri="{FF2B5EF4-FFF2-40B4-BE49-F238E27FC236}">
                <a16:creationId xmlns:a16="http://schemas.microsoft.com/office/drawing/2014/main" id="{1EC55C6C-08F6-4763-8A39-A73CA3D767EA}"/>
              </a:ext>
            </a:extLst>
          </p:cNvPr>
          <p:cNvSpPr txBox="1"/>
          <p:nvPr/>
        </p:nvSpPr>
        <p:spPr>
          <a:xfrm>
            <a:off x="242981" y="6339174"/>
            <a:ext cx="7358822" cy="369332"/>
          </a:xfrm>
          <a:prstGeom prst="rect">
            <a:avLst/>
          </a:prstGeom>
          <a:noFill/>
        </p:spPr>
        <p:txBody>
          <a:bodyPr wrap="square" rtlCol="0">
            <a:spAutoFit/>
          </a:bodyPr>
          <a:lstStyle/>
          <a:p>
            <a:r>
              <a:rPr lang="en-US" i="1" dirty="0">
                <a:solidFill>
                  <a:schemeClr val="bg1"/>
                </a:solidFill>
              </a:rPr>
              <a:t>*Based off 2017 American Community Survey (ACS) data</a:t>
            </a:r>
          </a:p>
        </p:txBody>
      </p:sp>
    </p:spTree>
    <p:extLst>
      <p:ext uri="{BB962C8B-B14F-4D97-AF65-F5344CB8AC3E}">
        <p14:creationId xmlns:p14="http://schemas.microsoft.com/office/powerpoint/2010/main" val="39266159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724981" y="2300051"/>
            <a:ext cx="10515600" cy="1325563"/>
          </a:xfrm>
        </p:spPr>
        <p:txBody>
          <a:bodyPr>
            <a:normAutofit fontScale="90000"/>
          </a:bodyPr>
          <a:lstStyle/>
          <a:p>
            <a:pPr algn="ctr"/>
            <a:r>
              <a:rPr lang="en-US" sz="8000" b="1" dirty="0">
                <a:solidFill>
                  <a:schemeClr val="bg1"/>
                </a:solidFill>
                <a:latin typeface="Calibri body"/>
                <a:hlinkClick r:id="rId2">
                  <a:extLst>
                    <a:ext uri="{A12FA001-AC4F-418D-AE19-62706E023703}">
                      <ahyp:hlinkClr xmlns:ahyp="http://schemas.microsoft.com/office/drawing/2018/hyperlinkcolor" val="tx"/>
                    </a:ext>
                  </a:extLst>
                </a:hlinkClick>
              </a:rPr>
              <a:t>Impacts of an undercount </a:t>
            </a:r>
            <a:endParaRPr lang="en-US" sz="8000" b="1" dirty="0">
              <a:solidFill>
                <a:schemeClr val="bg1"/>
              </a:solidFill>
              <a:latin typeface="Calibri body"/>
            </a:endParaRPr>
          </a:p>
        </p:txBody>
      </p:sp>
    </p:spTree>
    <p:extLst>
      <p:ext uri="{BB962C8B-B14F-4D97-AF65-F5344CB8AC3E}">
        <p14:creationId xmlns:p14="http://schemas.microsoft.com/office/powerpoint/2010/main" val="4239387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5FE7E80-B507-4955-8B07-6C4C6F869E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76" y="329195"/>
            <a:ext cx="1219048" cy="1219048"/>
          </a:xfrm>
          <a:prstGeom prst="rect">
            <a:avLst/>
          </a:prstGeom>
        </p:spPr>
      </p:pic>
      <p:pic>
        <p:nvPicPr>
          <p:cNvPr id="7" name="Picture 6">
            <a:extLst>
              <a:ext uri="{FF2B5EF4-FFF2-40B4-BE49-F238E27FC236}">
                <a16:creationId xmlns:a16="http://schemas.microsoft.com/office/drawing/2014/main" id="{ACAF5B39-5091-4EC2-A738-CD8E049499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76" y="1971625"/>
            <a:ext cx="1219048" cy="1219048"/>
          </a:xfrm>
          <a:prstGeom prst="rect">
            <a:avLst/>
          </a:prstGeom>
        </p:spPr>
      </p:pic>
      <p:pic>
        <p:nvPicPr>
          <p:cNvPr id="9" name="Picture 8">
            <a:extLst>
              <a:ext uri="{FF2B5EF4-FFF2-40B4-BE49-F238E27FC236}">
                <a16:creationId xmlns:a16="http://schemas.microsoft.com/office/drawing/2014/main" id="{937A8955-AF13-458D-8074-75C6377B4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536" y="3667327"/>
            <a:ext cx="1219048" cy="1219048"/>
          </a:xfrm>
          <a:prstGeom prst="rect">
            <a:avLst/>
          </a:prstGeom>
        </p:spPr>
      </p:pic>
      <p:pic>
        <p:nvPicPr>
          <p:cNvPr id="11" name="Picture 10">
            <a:extLst>
              <a:ext uri="{FF2B5EF4-FFF2-40B4-BE49-F238E27FC236}">
                <a16:creationId xmlns:a16="http://schemas.microsoft.com/office/drawing/2014/main" id="{FE07061E-4B20-4914-8D21-E8D6FBCCB9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76" y="5309757"/>
            <a:ext cx="1219048" cy="1219048"/>
          </a:xfrm>
          <a:prstGeom prst="rect">
            <a:avLst/>
          </a:prstGeom>
        </p:spPr>
      </p:pic>
      <p:sp>
        <p:nvSpPr>
          <p:cNvPr id="13" name="TextBox 12">
            <a:extLst>
              <a:ext uri="{FF2B5EF4-FFF2-40B4-BE49-F238E27FC236}">
                <a16:creationId xmlns:a16="http://schemas.microsoft.com/office/drawing/2014/main" id="{8C4CC2E0-2E94-4D2E-85A7-A1D53279230E}"/>
              </a:ext>
            </a:extLst>
          </p:cNvPr>
          <p:cNvSpPr txBox="1"/>
          <p:nvPr/>
        </p:nvSpPr>
        <p:spPr>
          <a:xfrm>
            <a:off x="2183454" y="507832"/>
            <a:ext cx="9889517" cy="1077218"/>
          </a:xfrm>
          <a:prstGeom prst="rect">
            <a:avLst/>
          </a:prstGeom>
          <a:noFill/>
        </p:spPr>
        <p:txBody>
          <a:bodyPr wrap="square" rtlCol="0">
            <a:spAutoFit/>
          </a:bodyPr>
          <a:lstStyle/>
          <a:p>
            <a:r>
              <a:rPr lang="en-US" sz="2500" dirty="0"/>
              <a:t>Misallocated Federal funds. Minnesota receives</a:t>
            </a:r>
            <a:r>
              <a:rPr lang="en-US" sz="2500" dirty="0">
                <a:solidFill>
                  <a:srgbClr val="002060"/>
                </a:solidFill>
              </a:rPr>
              <a:t> </a:t>
            </a:r>
            <a:r>
              <a:rPr lang="en-US" sz="3200" b="1" dirty="0">
                <a:solidFill>
                  <a:srgbClr val="002060"/>
                </a:solidFill>
              </a:rPr>
              <a:t>$15,549,175,947</a:t>
            </a:r>
            <a:r>
              <a:rPr lang="en-US" sz="2500" b="1" dirty="0">
                <a:solidFill>
                  <a:srgbClr val="002060"/>
                </a:solidFill>
              </a:rPr>
              <a:t> </a:t>
            </a:r>
            <a:r>
              <a:rPr lang="en-US" sz="2500" dirty="0"/>
              <a:t>from the government every year. </a:t>
            </a:r>
            <a:r>
              <a:rPr lang="en-US" sz="3200" b="1" dirty="0">
                <a:solidFill>
                  <a:srgbClr val="002060"/>
                </a:solidFill>
              </a:rPr>
              <a:t>That is $15 billion!</a:t>
            </a:r>
          </a:p>
        </p:txBody>
      </p:sp>
      <p:sp>
        <p:nvSpPr>
          <p:cNvPr id="14" name="TextBox 13">
            <a:extLst>
              <a:ext uri="{FF2B5EF4-FFF2-40B4-BE49-F238E27FC236}">
                <a16:creationId xmlns:a16="http://schemas.microsoft.com/office/drawing/2014/main" id="{EE73AA4E-7DC6-486B-8C94-71C13BE1256A}"/>
              </a:ext>
            </a:extLst>
          </p:cNvPr>
          <p:cNvSpPr txBox="1"/>
          <p:nvPr/>
        </p:nvSpPr>
        <p:spPr>
          <a:xfrm>
            <a:off x="2335854" y="2150262"/>
            <a:ext cx="9889517" cy="861774"/>
          </a:xfrm>
          <a:prstGeom prst="rect">
            <a:avLst/>
          </a:prstGeom>
          <a:noFill/>
        </p:spPr>
        <p:txBody>
          <a:bodyPr wrap="square" rtlCol="0">
            <a:spAutoFit/>
          </a:bodyPr>
          <a:lstStyle/>
          <a:p>
            <a:r>
              <a:rPr lang="en-US" sz="2500" dirty="0"/>
              <a:t>Decreased representation in Washington, D.C. Census data is used to determine congressional seats. </a:t>
            </a:r>
          </a:p>
        </p:txBody>
      </p:sp>
      <p:sp>
        <p:nvSpPr>
          <p:cNvPr id="15" name="TextBox 14">
            <a:extLst>
              <a:ext uri="{FF2B5EF4-FFF2-40B4-BE49-F238E27FC236}">
                <a16:creationId xmlns:a16="http://schemas.microsoft.com/office/drawing/2014/main" id="{45E7A61A-EBC1-42D6-A293-F5211E76C02C}"/>
              </a:ext>
            </a:extLst>
          </p:cNvPr>
          <p:cNvSpPr txBox="1"/>
          <p:nvPr/>
        </p:nvSpPr>
        <p:spPr>
          <a:xfrm>
            <a:off x="2335853" y="5680754"/>
            <a:ext cx="9889517" cy="477054"/>
          </a:xfrm>
          <a:prstGeom prst="rect">
            <a:avLst/>
          </a:prstGeom>
          <a:noFill/>
        </p:spPr>
        <p:txBody>
          <a:bodyPr wrap="square" rtlCol="0">
            <a:spAutoFit/>
          </a:bodyPr>
          <a:lstStyle/>
          <a:p>
            <a:r>
              <a:rPr lang="en-US" sz="2500" dirty="0">
                <a:solidFill>
                  <a:srgbClr val="333333"/>
                </a:solidFill>
              </a:rPr>
              <a:t>Businesses use Census data to locate factories, stores, etc. </a:t>
            </a:r>
            <a:endParaRPr lang="en-US" sz="2500" dirty="0"/>
          </a:p>
        </p:txBody>
      </p:sp>
      <p:sp>
        <p:nvSpPr>
          <p:cNvPr id="16" name="TextBox 15">
            <a:extLst>
              <a:ext uri="{FF2B5EF4-FFF2-40B4-BE49-F238E27FC236}">
                <a16:creationId xmlns:a16="http://schemas.microsoft.com/office/drawing/2014/main" id="{D39152EA-3CE3-4CBA-9590-37F215133841}"/>
              </a:ext>
            </a:extLst>
          </p:cNvPr>
          <p:cNvSpPr txBox="1"/>
          <p:nvPr/>
        </p:nvSpPr>
        <p:spPr>
          <a:xfrm>
            <a:off x="2335854" y="3845964"/>
            <a:ext cx="9889517" cy="861774"/>
          </a:xfrm>
          <a:prstGeom prst="rect">
            <a:avLst/>
          </a:prstGeom>
          <a:noFill/>
        </p:spPr>
        <p:txBody>
          <a:bodyPr wrap="square" rtlCol="0">
            <a:spAutoFit/>
          </a:bodyPr>
          <a:lstStyle/>
          <a:p>
            <a:r>
              <a:rPr lang="en-US" sz="2500" dirty="0"/>
              <a:t>Decreased growth and resources for your community. </a:t>
            </a:r>
            <a:r>
              <a:rPr lang="en-US" sz="2500" dirty="0">
                <a:solidFill>
                  <a:srgbClr val="333333"/>
                </a:solidFill>
                <a:ea typeface="Times New Roman" panose="02020603050405020304" pitchFamily="18" charset="0"/>
                <a:cs typeface="Times New Roman" panose="02020603050405020304" pitchFamily="18" charset="0"/>
              </a:rPr>
              <a:t>Census data helps plan roads, schools, hospitals, etc. </a:t>
            </a:r>
            <a:endParaRPr lang="en-US" sz="2500" dirty="0"/>
          </a:p>
        </p:txBody>
      </p:sp>
    </p:spTree>
    <p:extLst>
      <p:ext uri="{BB962C8B-B14F-4D97-AF65-F5344CB8AC3E}">
        <p14:creationId xmlns:p14="http://schemas.microsoft.com/office/powerpoint/2010/main" val="188925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724981" y="2300051"/>
            <a:ext cx="10515600" cy="1325563"/>
          </a:xfrm>
        </p:spPr>
        <p:txBody>
          <a:bodyPr>
            <a:normAutofit/>
          </a:bodyPr>
          <a:lstStyle/>
          <a:p>
            <a:pPr algn="ctr"/>
            <a:r>
              <a:rPr lang="en-US" sz="8000" b="1" dirty="0">
                <a:solidFill>
                  <a:schemeClr val="bg1"/>
                </a:solidFill>
                <a:latin typeface="Calibri body"/>
              </a:rPr>
              <a:t>Introduction</a:t>
            </a:r>
          </a:p>
        </p:txBody>
      </p:sp>
    </p:spTree>
    <p:extLst>
      <p:ext uri="{BB962C8B-B14F-4D97-AF65-F5344CB8AC3E}">
        <p14:creationId xmlns:p14="http://schemas.microsoft.com/office/powerpoint/2010/main" val="39991571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5AB49C6-980F-42AE-9266-7390E6B47ACB}"/>
              </a:ext>
            </a:extLst>
          </p:cNvPr>
          <p:cNvPicPr>
            <a:picLocks noChangeAspect="1"/>
          </p:cNvPicPr>
          <p:nvPr/>
        </p:nvPicPr>
        <p:blipFill>
          <a:blip r:embed="rId2"/>
          <a:stretch>
            <a:fillRect/>
          </a:stretch>
        </p:blipFill>
        <p:spPr>
          <a:xfrm>
            <a:off x="1485779" y="1389124"/>
            <a:ext cx="9220441" cy="4865183"/>
          </a:xfrm>
          <a:prstGeom prst="rect">
            <a:avLst/>
          </a:prstGeom>
        </p:spPr>
      </p:pic>
      <p:sp>
        <p:nvSpPr>
          <p:cNvPr id="5" name="TextBox 4">
            <a:extLst>
              <a:ext uri="{FF2B5EF4-FFF2-40B4-BE49-F238E27FC236}">
                <a16:creationId xmlns:a16="http://schemas.microsoft.com/office/drawing/2014/main" id="{1A5138FF-3098-4DEC-A87A-B567620088DB}"/>
              </a:ext>
            </a:extLst>
          </p:cNvPr>
          <p:cNvSpPr txBox="1"/>
          <p:nvPr/>
        </p:nvSpPr>
        <p:spPr>
          <a:xfrm>
            <a:off x="465027" y="154236"/>
            <a:ext cx="11710930" cy="923330"/>
          </a:xfrm>
          <a:prstGeom prst="rect">
            <a:avLst/>
          </a:prstGeom>
          <a:noFill/>
        </p:spPr>
        <p:txBody>
          <a:bodyPr wrap="square" rtlCol="0">
            <a:spAutoFit/>
          </a:bodyPr>
          <a:lstStyle/>
          <a:p>
            <a:r>
              <a:rPr lang="en-US" sz="5400" b="1" dirty="0">
                <a:solidFill>
                  <a:srgbClr val="002060"/>
                </a:solidFill>
              </a:rPr>
              <a:t>2010 Congressional Reapportionment </a:t>
            </a:r>
          </a:p>
        </p:txBody>
      </p:sp>
    </p:spTree>
    <p:extLst>
      <p:ext uri="{BB962C8B-B14F-4D97-AF65-F5344CB8AC3E}">
        <p14:creationId xmlns:p14="http://schemas.microsoft.com/office/powerpoint/2010/main" val="119611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A42B8-530D-4BFB-98B6-05EC4072C5A6}"/>
              </a:ext>
            </a:extLst>
          </p:cNvPr>
          <p:cNvSpPr>
            <a:spLocks noGrp="1"/>
          </p:cNvSpPr>
          <p:nvPr>
            <p:ph type="title"/>
          </p:nvPr>
        </p:nvSpPr>
        <p:spPr>
          <a:xfrm>
            <a:off x="419100" y="197673"/>
            <a:ext cx="11353800" cy="1325563"/>
          </a:xfrm>
        </p:spPr>
        <p:txBody>
          <a:bodyPr>
            <a:normAutofit/>
          </a:bodyPr>
          <a:lstStyle/>
          <a:p>
            <a:r>
              <a:rPr lang="en-US" sz="3200" b="1" dirty="0">
                <a:solidFill>
                  <a:srgbClr val="002060"/>
                </a:solidFill>
                <a:latin typeface="+mn-lt"/>
              </a:rPr>
              <a:t>How might Minnesota congressional districts change if the state were to lost a seat?</a:t>
            </a:r>
          </a:p>
        </p:txBody>
      </p:sp>
      <p:pic>
        <p:nvPicPr>
          <p:cNvPr id="4" name="Content Placeholder 6">
            <a:extLst>
              <a:ext uri="{FF2B5EF4-FFF2-40B4-BE49-F238E27FC236}">
                <a16:creationId xmlns:a16="http://schemas.microsoft.com/office/drawing/2014/main" id="{06829E7E-3D8E-43C7-8292-2FD5641B20AA}"/>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1956262" y="1523236"/>
            <a:ext cx="7862139" cy="5177193"/>
          </a:xfrm>
          <a:prstGeom prst="rect">
            <a:avLst/>
          </a:prstGeom>
        </p:spPr>
      </p:pic>
    </p:spTree>
    <p:extLst>
      <p:ext uri="{BB962C8B-B14F-4D97-AF65-F5344CB8AC3E}">
        <p14:creationId xmlns:p14="http://schemas.microsoft.com/office/powerpoint/2010/main" val="3709368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724981" y="2300051"/>
            <a:ext cx="10515600" cy="1325563"/>
          </a:xfrm>
        </p:spPr>
        <p:txBody>
          <a:bodyPr>
            <a:normAutofit fontScale="90000"/>
          </a:bodyPr>
          <a:lstStyle/>
          <a:p>
            <a:pPr algn="ctr"/>
            <a:r>
              <a:rPr lang="en-US" sz="8000" b="1" dirty="0">
                <a:solidFill>
                  <a:schemeClr val="bg1"/>
                </a:solidFill>
                <a:latin typeface="Calibri body"/>
              </a:rPr>
              <a:t>The impact of an undercount will last </a:t>
            </a:r>
            <a:r>
              <a:rPr lang="en-US" sz="8000" b="1" dirty="0">
                <a:solidFill>
                  <a:srgbClr val="92D050"/>
                </a:solidFill>
                <a:latin typeface="Calibri body"/>
              </a:rPr>
              <a:t>10</a:t>
            </a:r>
            <a:r>
              <a:rPr lang="en-US" sz="8000" b="1" dirty="0">
                <a:solidFill>
                  <a:schemeClr val="bg1"/>
                </a:solidFill>
                <a:latin typeface="Calibri body"/>
              </a:rPr>
              <a:t> years.</a:t>
            </a:r>
          </a:p>
        </p:txBody>
      </p:sp>
    </p:spTree>
    <p:extLst>
      <p:ext uri="{BB962C8B-B14F-4D97-AF65-F5344CB8AC3E}">
        <p14:creationId xmlns:p14="http://schemas.microsoft.com/office/powerpoint/2010/main" val="407896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177800" y="2554051"/>
            <a:ext cx="12547600" cy="1325563"/>
          </a:xfrm>
        </p:spPr>
        <p:txBody>
          <a:bodyPr>
            <a:noAutofit/>
          </a:bodyPr>
          <a:lstStyle/>
          <a:p>
            <a:pPr algn="ctr"/>
            <a:r>
              <a:rPr lang="en-US" sz="4000" b="1" dirty="0">
                <a:solidFill>
                  <a:schemeClr val="bg1"/>
                </a:solidFill>
                <a:latin typeface="Calibri body"/>
              </a:rPr>
              <a:t>An undercount disproportionately affects low wealth communities. </a:t>
            </a:r>
            <a:br>
              <a:rPr lang="en-US" sz="4000" b="1" dirty="0">
                <a:solidFill>
                  <a:schemeClr val="bg1"/>
                </a:solidFill>
                <a:latin typeface="Calibri body"/>
              </a:rPr>
            </a:br>
            <a:br>
              <a:rPr lang="en-US" sz="4000" b="1" dirty="0">
                <a:solidFill>
                  <a:schemeClr val="bg1"/>
                </a:solidFill>
                <a:latin typeface="Calibri body"/>
              </a:rPr>
            </a:br>
            <a:br>
              <a:rPr lang="en-US" sz="4000" b="1" dirty="0">
                <a:solidFill>
                  <a:schemeClr val="bg1"/>
                </a:solidFill>
                <a:latin typeface="Calibri body"/>
              </a:rPr>
            </a:br>
            <a:r>
              <a:rPr lang="en-US" sz="4000" b="1" dirty="0">
                <a:solidFill>
                  <a:schemeClr val="bg1"/>
                </a:solidFill>
                <a:latin typeface="Calibri body"/>
              </a:rPr>
              <a:t>Many of these communities will suffer financial and political consequences of being missed.</a:t>
            </a:r>
          </a:p>
        </p:txBody>
      </p:sp>
    </p:spTree>
    <p:extLst>
      <p:ext uri="{BB962C8B-B14F-4D97-AF65-F5344CB8AC3E}">
        <p14:creationId xmlns:p14="http://schemas.microsoft.com/office/powerpoint/2010/main" val="33713793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908498-8DDD-4BFC-99D5-1857A33D19DE}"/>
              </a:ext>
            </a:extLst>
          </p:cNvPr>
          <p:cNvSpPr txBox="1"/>
          <p:nvPr/>
        </p:nvSpPr>
        <p:spPr>
          <a:xfrm>
            <a:off x="2495364" y="133055"/>
            <a:ext cx="7499270" cy="1015663"/>
          </a:xfrm>
          <a:prstGeom prst="rect">
            <a:avLst/>
          </a:prstGeom>
          <a:noFill/>
        </p:spPr>
        <p:txBody>
          <a:bodyPr wrap="square" rtlCol="0">
            <a:spAutoFit/>
          </a:bodyPr>
          <a:lstStyle/>
          <a:p>
            <a:r>
              <a:rPr lang="en-US" sz="6000" b="1" dirty="0"/>
              <a:t>Find your community:</a:t>
            </a:r>
          </a:p>
        </p:txBody>
      </p:sp>
      <p:pic>
        <p:nvPicPr>
          <p:cNvPr id="3" name="Picture 2">
            <a:hlinkClick r:id="rId3"/>
            <a:extLst>
              <a:ext uri="{FF2B5EF4-FFF2-40B4-BE49-F238E27FC236}">
                <a16:creationId xmlns:a16="http://schemas.microsoft.com/office/drawing/2014/main" id="{C14902DD-4544-4006-B477-BBCC8F27C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364" y="1148718"/>
            <a:ext cx="7201271" cy="5389743"/>
          </a:xfrm>
          <a:prstGeom prst="rect">
            <a:avLst/>
          </a:prstGeom>
        </p:spPr>
      </p:pic>
    </p:spTree>
    <p:extLst>
      <p:ext uri="{BB962C8B-B14F-4D97-AF65-F5344CB8AC3E}">
        <p14:creationId xmlns:p14="http://schemas.microsoft.com/office/powerpoint/2010/main" val="2908603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724981" y="2300051"/>
            <a:ext cx="10515600" cy="1325563"/>
          </a:xfrm>
        </p:spPr>
        <p:txBody>
          <a:bodyPr>
            <a:normAutofit/>
          </a:bodyPr>
          <a:lstStyle/>
          <a:p>
            <a:pPr algn="ctr"/>
            <a:r>
              <a:rPr lang="en-US" sz="8000" b="1" dirty="0">
                <a:solidFill>
                  <a:schemeClr val="bg1"/>
                </a:solidFill>
                <a:latin typeface="Calibri body"/>
              </a:rPr>
              <a:t>Census Tract</a:t>
            </a:r>
          </a:p>
        </p:txBody>
      </p:sp>
    </p:spTree>
    <p:extLst>
      <p:ext uri="{BB962C8B-B14F-4D97-AF65-F5344CB8AC3E}">
        <p14:creationId xmlns:p14="http://schemas.microsoft.com/office/powerpoint/2010/main" val="31994718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91B101-42D9-4EF3-83A0-825A485AD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8880" y="0"/>
            <a:ext cx="8131254" cy="6566372"/>
          </a:xfrm>
          <a:prstGeom prst="rect">
            <a:avLst/>
          </a:prstGeom>
        </p:spPr>
      </p:pic>
      <p:sp>
        <p:nvSpPr>
          <p:cNvPr id="13" name="TextBox 12">
            <a:extLst>
              <a:ext uri="{FF2B5EF4-FFF2-40B4-BE49-F238E27FC236}">
                <a16:creationId xmlns:a16="http://schemas.microsoft.com/office/drawing/2014/main" id="{27908498-8DDD-4BFC-99D5-1857A33D19DE}"/>
              </a:ext>
            </a:extLst>
          </p:cNvPr>
          <p:cNvSpPr txBox="1"/>
          <p:nvPr/>
        </p:nvSpPr>
        <p:spPr>
          <a:xfrm>
            <a:off x="193552" y="733652"/>
            <a:ext cx="3448223" cy="1815882"/>
          </a:xfrm>
          <a:prstGeom prst="rect">
            <a:avLst/>
          </a:prstGeom>
          <a:noFill/>
        </p:spPr>
        <p:txBody>
          <a:bodyPr wrap="square" rtlCol="0">
            <a:spAutoFit/>
          </a:bodyPr>
          <a:lstStyle/>
          <a:p>
            <a:r>
              <a:rPr lang="en-US" sz="2800" dirty="0"/>
              <a:t>An undercount can disproportionally impact </a:t>
            </a:r>
            <a:r>
              <a:rPr lang="en-US" sz="2800" b="1" dirty="0">
                <a:solidFill>
                  <a:schemeClr val="accent5">
                    <a:lumMod val="50000"/>
                  </a:schemeClr>
                </a:solidFill>
              </a:rPr>
              <a:t>our communities. </a:t>
            </a:r>
          </a:p>
        </p:txBody>
      </p:sp>
      <p:sp>
        <p:nvSpPr>
          <p:cNvPr id="14" name="TextBox 13">
            <a:extLst>
              <a:ext uri="{FF2B5EF4-FFF2-40B4-BE49-F238E27FC236}">
                <a16:creationId xmlns:a16="http://schemas.microsoft.com/office/drawing/2014/main" id="{93A4E6AE-33AE-4FAF-B6A0-A306DEF7334E}"/>
              </a:ext>
            </a:extLst>
          </p:cNvPr>
          <p:cNvSpPr txBox="1"/>
          <p:nvPr/>
        </p:nvSpPr>
        <p:spPr>
          <a:xfrm>
            <a:off x="193552" y="3283186"/>
            <a:ext cx="3835328" cy="2246769"/>
          </a:xfrm>
          <a:prstGeom prst="rect">
            <a:avLst/>
          </a:prstGeom>
          <a:noFill/>
        </p:spPr>
        <p:txBody>
          <a:bodyPr wrap="square" rtlCol="0">
            <a:spAutoFit/>
          </a:bodyPr>
          <a:lstStyle/>
          <a:p>
            <a:r>
              <a:rPr lang="en-US" sz="2800" dirty="0"/>
              <a:t>An undercount results in the </a:t>
            </a:r>
            <a:r>
              <a:rPr lang="en-US" sz="2800" b="1" dirty="0">
                <a:solidFill>
                  <a:schemeClr val="accent5">
                    <a:lumMod val="50000"/>
                  </a:schemeClr>
                </a:solidFill>
              </a:rPr>
              <a:t>misallocation of funds</a:t>
            </a:r>
            <a:r>
              <a:rPr lang="en-US" sz="2800" dirty="0">
                <a:solidFill>
                  <a:schemeClr val="accent5">
                    <a:lumMod val="50000"/>
                  </a:schemeClr>
                </a:solidFill>
              </a:rPr>
              <a:t>, </a:t>
            </a:r>
            <a:r>
              <a:rPr lang="en-US" sz="2800" dirty="0"/>
              <a:t>depriving our community of the resources they deserve. </a:t>
            </a:r>
          </a:p>
        </p:txBody>
      </p:sp>
    </p:spTree>
    <p:extLst>
      <p:ext uri="{BB962C8B-B14F-4D97-AF65-F5344CB8AC3E}">
        <p14:creationId xmlns:p14="http://schemas.microsoft.com/office/powerpoint/2010/main" val="941135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724981" y="2300051"/>
            <a:ext cx="10515600" cy="1325563"/>
          </a:xfrm>
        </p:spPr>
        <p:txBody>
          <a:bodyPr>
            <a:normAutofit fontScale="90000"/>
          </a:bodyPr>
          <a:lstStyle/>
          <a:p>
            <a:pPr algn="ctr"/>
            <a:r>
              <a:rPr lang="en-US" sz="8000" b="1" dirty="0">
                <a:solidFill>
                  <a:schemeClr val="bg1"/>
                </a:solidFill>
                <a:latin typeface="Calibri body"/>
              </a:rPr>
              <a:t>Communities remain invisible.</a:t>
            </a:r>
          </a:p>
        </p:txBody>
      </p:sp>
    </p:spTree>
    <p:extLst>
      <p:ext uri="{BB962C8B-B14F-4D97-AF65-F5344CB8AC3E}">
        <p14:creationId xmlns:p14="http://schemas.microsoft.com/office/powerpoint/2010/main" val="1766923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250"/>
                                        <p:tgtEl>
                                          <p:spTgt spid="4"/>
                                        </p:tgtEl>
                                      </p:cBhvr>
                                    </p:animEffect>
                                    <p:set>
                                      <p:cBhvr>
                                        <p:cTn id="7" dur="1" fill="hold">
                                          <p:stCondLst>
                                            <p:cond delay="1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724981" y="2300051"/>
            <a:ext cx="10515600" cy="1325563"/>
          </a:xfrm>
        </p:spPr>
        <p:txBody>
          <a:bodyPr>
            <a:normAutofit fontScale="90000"/>
          </a:bodyPr>
          <a:lstStyle/>
          <a:p>
            <a:pPr algn="ctr"/>
            <a:r>
              <a:rPr lang="en-US" sz="8000" b="1" dirty="0">
                <a:solidFill>
                  <a:schemeClr val="bg1"/>
                </a:solidFill>
                <a:latin typeface="Calibri body"/>
              </a:rPr>
              <a:t>Why do </a:t>
            </a:r>
            <a:r>
              <a:rPr lang="en-US" sz="8000" b="1" dirty="0">
                <a:solidFill>
                  <a:srgbClr val="92D050"/>
                </a:solidFill>
                <a:latin typeface="Calibri body"/>
              </a:rPr>
              <a:t>you </a:t>
            </a:r>
            <a:r>
              <a:rPr lang="en-US" sz="8000" b="1" dirty="0">
                <a:solidFill>
                  <a:schemeClr val="bg1"/>
                </a:solidFill>
                <a:latin typeface="Calibri body"/>
              </a:rPr>
              <a:t>care about obtaining a complete count in your community? </a:t>
            </a:r>
          </a:p>
        </p:txBody>
      </p:sp>
    </p:spTree>
    <p:extLst>
      <p:ext uri="{BB962C8B-B14F-4D97-AF65-F5344CB8AC3E}">
        <p14:creationId xmlns:p14="http://schemas.microsoft.com/office/powerpoint/2010/main" val="3887912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724981" y="2300051"/>
            <a:ext cx="10515600" cy="1325563"/>
          </a:xfrm>
        </p:spPr>
        <p:txBody>
          <a:bodyPr>
            <a:normAutofit fontScale="90000"/>
          </a:bodyPr>
          <a:lstStyle/>
          <a:p>
            <a:pPr algn="ctr"/>
            <a:r>
              <a:rPr lang="en-US" sz="8000" b="1" dirty="0">
                <a:solidFill>
                  <a:schemeClr val="bg1"/>
                </a:solidFill>
                <a:latin typeface="Calibri body"/>
              </a:rPr>
              <a:t>Preventing an undercount</a:t>
            </a:r>
          </a:p>
        </p:txBody>
      </p:sp>
    </p:spTree>
    <p:extLst>
      <p:ext uri="{BB962C8B-B14F-4D97-AF65-F5344CB8AC3E}">
        <p14:creationId xmlns:p14="http://schemas.microsoft.com/office/powerpoint/2010/main" val="292036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A621E-F9A1-42E3-A4FC-367878E4417A}"/>
              </a:ext>
            </a:extLst>
          </p:cNvPr>
          <p:cNvSpPr>
            <a:spLocks noGrp="1"/>
          </p:cNvSpPr>
          <p:nvPr>
            <p:ph type="title"/>
          </p:nvPr>
        </p:nvSpPr>
        <p:spPr>
          <a:xfrm>
            <a:off x="661481" y="369651"/>
            <a:ext cx="10515600" cy="1325563"/>
          </a:xfrm>
        </p:spPr>
        <p:txBody>
          <a:bodyPr>
            <a:normAutofit/>
          </a:bodyPr>
          <a:lstStyle/>
          <a:p>
            <a:pPr algn="ctr"/>
            <a:r>
              <a:rPr lang="en-US" sz="5000" b="1" dirty="0">
                <a:solidFill>
                  <a:schemeClr val="bg1"/>
                </a:solidFill>
                <a:latin typeface="Calibri body"/>
              </a:rPr>
              <a:t>Who am I? </a:t>
            </a:r>
          </a:p>
        </p:txBody>
      </p:sp>
      <p:pic>
        <p:nvPicPr>
          <p:cNvPr id="29" name="Content Placeholder 28">
            <a:extLst>
              <a:ext uri="{FF2B5EF4-FFF2-40B4-BE49-F238E27FC236}">
                <a16:creationId xmlns:a16="http://schemas.microsoft.com/office/drawing/2014/main" id="{CFDB73CC-DC51-40AB-A663-A3A8073330CA}"/>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7143" b="96032" l="2667" r="97000">
                        <a14:foregroundMark x1="10667" y1="35714" x2="10667" y2="56349"/>
                        <a14:foregroundMark x1="6667" y1="56349" x2="6333" y2="43651"/>
                        <a14:foregroundMark x1="4667" y1="46032" x2="2667" y2="56349"/>
                        <a14:foregroundMark x1="63000" y1="89683" x2="64333" y2="96825"/>
                        <a14:foregroundMark x1="64000" y1="96825" x2="64000" y2="95238"/>
                        <a14:foregroundMark x1="88000" y1="9524" x2="97000" y2="32540"/>
                        <a14:foregroundMark x1="97000" y1="32540" x2="90000" y2="60317"/>
                        <a14:foregroundMark x1="31000" y1="7937" x2="44333" y2="10317"/>
                        <a14:foregroundMark x1="44333" y1="10317" x2="66000" y2="7143"/>
                        <a14:foregroundMark x1="73667" y1="8730" x2="61333" y2="8730"/>
                      </a14:backgroundRemoval>
                    </a14:imgEffect>
                  </a14:imgLayer>
                </a14:imgProps>
              </a:ext>
              <a:ext uri="{28A0092B-C50C-407E-A947-70E740481C1C}">
                <a14:useLocalDpi xmlns:a14="http://schemas.microsoft.com/office/drawing/2010/main" val="0"/>
              </a:ext>
            </a:extLst>
          </a:blip>
          <a:stretch>
            <a:fillRect/>
          </a:stretch>
        </p:blipFill>
        <p:spPr>
          <a:xfrm>
            <a:off x="1277497" y="2670365"/>
            <a:ext cx="3669887" cy="1541352"/>
          </a:xfrm>
        </p:spPr>
      </p:pic>
      <p:pic>
        <p:nvPicPr>
          <p:cNvPr id="31" name="Picture 30">
            <a:extLst>
              <a:ext uri="{FF2B5EF4-FFF2-40B4-BE49-F238E27FC236}">
                <a16:creationId xmlns:a16="http://schemas.microsoft.com/office/drawing/2014/main" id="{20579D12-9A06-4BFC-A26C-5F52B56B280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280401" y="1032433"/>
            <a:ext cx="2994978" cy="4492468"/>
          </a:xfrm>
          <a:prstGeom prst="rect">
            <a:avLst/>
          </a:prstGeom>
        </p:spPr>
      </p:pic>
      <p:cxnSp>
        <p:nvCxnSpPr>
          <p:cNvPr id="34" name="Straight Arrow Connector 33">
            <a:extLst>
              <a:ext uri="{FF2B5EF4-FFF2-40B4-BE49-F238E27FC236}">
                <a16:creationId xmlns:a16="http://schemas.microsoft.com/office/drawing/2014/main" id="{FB358792-6A11-41F0-AEED-2399497C7CE6}"/>
              </a:ext>
            </a:extLst>
          </p:cNvPr>
          <p:cNvCxnSpPr/>
          <p:nvPr/>
        </p:nvCxnSpPr>
        <p:spPr>
          <a:xfrm>
            <a:off x="6120860" y="3346075"/>
            <a:ext cx="2159540" cy="0"/>
          </a:xfrm>
          <a:prstGeom prst="straightConnector1">
            <a:avLst/>
          </a:prstGeom>
          <a:ln w="190500">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248393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7CB5C-87A0-466A-AD65-A500246AA508}"/>
              </a:ext>
            </a:extLst>
          </p:cNvPr>
          <p:cNvSpPr/>
          <p:nvPr/>
        </p:nvSpPr>
        <p:spPr>
          <a:xfrm>
            <a:off x="155195" y="3330654"/>
            <a:ext cx="6502400"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Activists, community organizations, local governments, and everyday citizens all have a part to play in the success of the 2020 Census.</a:t>
            </a:r>
          </a:p>
        </p:txBody>
      </p:sp>
      <p:pic>
        <p:nvPicPr>
          <p:cNvPr id="6" name="Picture 5">
            <a:hlinkClick r:id="rId3"/>
            <a:extLst>
              <a:ext uri="{FF2B5EF4-FFF2-40B4-BE49-F238E27FC236}">
                <a16:creationId xmlns:a16="http://schemas.microsoft.com/office/drawing/2014/main" id="{EAA75B7F-1012-4AB0-8E03-87E1BCBDDE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3637" y="845308"/>
            <a:ext cx="4591130" cy="5167383"/>
          </a:xfrm>
          <a:prstGeom prst="rect">
            <a:avLst/>
          </a:prstGeom>
        </p:spPr>
      </p:pic>
      <p:sp>
        <p:nvSpPr>
          <p:cNvPr id="2" name="TextBox 1">
            <a:extLst>
              <a:ext uri="{FF2B5EF4-FFF2-40B4-BE49-F238E27FC236}">
                <a16:creationId xmlns:a16="http://schemas.microsoft.com/office/drawing/2014/main" id="{B245DC31-8185-4E5B-9076-9BC54088B2D7}"/>
              </a:ext>
            </a:extLst>
          </p:cNvPr>
          <p:cNvSpPr txBox="1"/>
          <p:nvPr/>
        </p:nvSpPr>
        <p:spPr>
          <a:xfrm>
            <a:off x="364517" y="383643"/>
            <a:ext cx="52852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92D050"/>
                </a:solidFill>
                <a:effectLst/>
                <a:uLnTx/>
                <a:uFillTx/>
                <a:latin typeface="Calibri" panose="020F0502020204030204"/>
                <a:ea typeface="+mn-ea"/>
                <a:cs typeface="+mn-cs"/>
              </a:rPr>
              <a:t>Partnerships</a:t>
            </a:r>
          </a:p>
        </p:txBody>
      </p:sp>
      <p:sp>
        <p:nvSpPr>
          <p:cNvPr id="3" name="TextBox 2">
            <a:extLst>
              <a:ext uri="{FF2B5EF4-FFF2-40B4-BE49-F238E27FC236}">
                <a16:creationId xmlns:a16="http://schemas.microsoft.com/office/drawing/2014/main" id="{A4AB7F37-917E-4043-AE69-2A701F6A5F9E}"/>
              </a:ext>
            </a:extLst>
          </p:cNvPr>
          <p:cNvSpPr txBox="1"/>
          <p:nvPr/>
        </p:nvSpPr>
        <p:spPr>
          <a:xfrm>
            <a:off x="364104" y="1696597"/>
            <a:ext cx="471426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What is a Complete Count Committee? </a:t>
            </a:r>
          </a:p>
        </p:txBody>
      </p:sp>
      <p:sp>
        <p:nvSpPr>
          <p:cNvPr id="5" name="TextBox 4">
            <a:extLst>
              <a:ext uri="{FF2B5EF4-FFF2-40B4-BE49-F238E27FC236}">
                <a16:creationId xmlns:a16="http://schemas.microsoft.com/office/drawing/2014/main" id="{E02E8EE3-FD8B-431D-A9B1-FF9FD2DE013F}"/>
              </a:ext>
            </a:extLst>
          </p:cNvPr>
          <p:cNvSpPr txBox="1"/>
          <p:nvPr/>
        </p:nvSpPr>
        <p:spPr>
          <a:xfrm>
            <a:off x="7260116" y="473725"/>
            <a:ext cx="428556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Complete Count Committees in Minnesota</a:t>
            </a:r>
          </a:p>
        </p:txBody>
      </p:sp>
      <p:cxnSp>
        <p:nvCxnSpPr>
          <p:cNvPr id="9" name="Straight Arrow Connector 8">
            <a:extLst>
              <a:ext uri="{FF2B5EF4-FFF2-40B4-BE49-F238E27FC236}">
                <a16:creationId xmlns:a16="http://schemas.microsoft.com/office/drawing/2014/main" id="{C28D8981-1CAD-4987-AAC8-02CB72B881E9}"/>
              </a:ext>
            </a:extLst>
          </p:cNvPr>
          <p:cNvCxnSpPr>
            <a:cxnSpLocks/>
          </p:cNvCxnSpPr>
          <p:nvPr/>
        </p:nvCxnSpPr>
        <p:spPr>
          <a:xfrm flipH="1">
            <a:off x="8265696" y="1708910"/>
            <a:ext cx="1840830"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41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297910" y="0"/>
            <a:ext cx="12489910" cy="1325563"/>
          </a:xfrm>
        </p:spPr>
        <p:txBody>
          <a:bodyPr>
            <a:normAutofit/>
          </a:bodyPr>
          <a:lstStyle/>
          <a:p>
            <a:pPr algn="ctr"/>
            <a:r>
              <a:rPr lang="en-US" sz="5500" b="1" dirty="0">
                <a:solidFill>
                  <a:srgbClr val="92D050"/>
                </a:solidFill>
                <a:latin typeface="Calibri body"/>
              </a:rPr>
              <a:t>Tools </a:t>
            </a:r>
            <a:r>
              <a:rPr lang="en-US" sz="5500" b="1" dirty="0">
                <a:solidFill>
                  <a:schemeClr val="bg1"/>
                </a:solidFill>
                <a:latin typeface="Calibri body"/>
              </a:rPr>
              <a:t>to prevent an undercount</a:t>
            </a:r>
          </a:p>
        </p:txBody>
      </p:sp>
      <p:sp>
        <p:nvSpPr>
          <p:cNvPr id="3" name="Content Placeholder 2">
            <a:extLst>
              <a:ext uri="{FF2B5EF4-FFF2-40B4-BE49-F238E27FC236}">
                <a16:creationId xmlns:a16="http://schemas.microsoft.com/office/drawing/2014/main" id="{A35953E1-8577-49D1-9346-5D7D9CA23F3D}"/>
              </a:ext>
            </a:extLst>
          </p:cNvPr>
          <p:cNvSpPr>
            <a:spLocks noGrp="1"/>
          </p:cNvSpPr>
          <p:nvPr>
            <p:ph idx="1"/>
          </p:nvPr>
        </p:nvSpPr>
        <p:spPr>
          <a:xfrm>
            <a:off x="7579360" y="1537456"/>
            <a:ext cx="6756400" cy="4903552"/>
          </a:xfrm>
        </p:spPr>
        <p:txBody>
          <a:bodyPr>
            <a:noAutofit/>
          </a:bodyPr>
          <a:lstStyle/>
          <a:p>
            <a:pPr marL="0" indent="0">
              <a:buNone/>
            </a:pPr>
            <a:r>
              <a:rPr lang="en-US" sz="3000" b="1" dirty="0">
                <a:solidFill>
                  <a:schemeClr val="bg1"/>
                </a:solidFill>
              </a:rPr>
              <a:t>4.</a:t>
            </a:r>
            <a:r>
              <a:rPr lang="en-US" sz="3000" b="1" dirty="0">
                <a:solidFill>
                  <a:srgbClr val="92D050"/>
                </a:solidFill>
              </a:rPr>
              <a:t> Newsletter </a:t>
            </a:r>
            <a:endParaRPr lang="en-US" sz="3000" dirty="0">
              <a:solidFill>
                <a:schemeClr val="bg1"/>
              </a:solidFill>
            </a:endParaRPr>
          </a:p>
          <a:p>
            <a:pPr marL="457200" lvl="1" indent="0">
              <a:buNone/>
            </a:pPr>
            <a:endParaRPr lang="en-US" sz="3000" dirty="0">
              <a:solidFill>
                <a:schemeClr val="bg1"/>
              </a:solidFill>
            </a:endParaRPr>
          </a:p>
          <a:p>
            <a:pPr marL="0" indent="0">
              <a:buNone/>
            </a:pPr>
            <a:r>
              <a:rPr lang="en-US" sz="3000" b="1" dirty="0">
                <a:solidFill>
                  <a:schemeClr val="bg1"/>
                </a:solidFill>
              </a:rPr>
              <a:t>5. </a:t>
            </a:r>
            <a:r>
              <a:rPr lang="en-US" sz="3000" b="1" dirty="0">
                <a:solidFill>
                  <a:srgbClr val="92D050"/>
                </a:solidFill>
              </a:rPr>
              <a:t>Social Media </a:t>
            </a:r>
            <a:endParaRPr lang="en-US" sz="3000" dirty="0">
              <a:solidFill>
                <a:schemeClr val="bg1"/>
              </a:solidFill>
            </a:endParaRPr>
          </a:p>
          <a:p>
            <a:pPr marL="0" indent="0">
              <a:buNone/>
            </a:pPr>
            <a:endParaRPr lang="en-US" sz="3000" dirty="0">
              <a:solidFill>
                <a:schemeClr val="bg1"/>
              </a:solidFill>
            </a:endParaRPr>
          </a:p>
          <a:p>
            <a:pPr marL="0" indent="0">
              <a:buNone/>
            </a:pPr>
            <a:r>
              <a:rPr lang="en-US" sz="3000" b="1" dirty="0">
                <a:solidFill>
                  <a:schemeClr val="bg1"/>
                </a:solidFill>
              </a:rPr>
              <a:t>6. </a:t>
            </a:r>
            <a:r>
              <a:rPr lang="en-US" sz="3000" b="1" dirty="0">
                <a:solidFill>
                  <a:srgbClr val="92D050"/>
                </a:solidFill>
              </a:rPr>
              <a:t>Community Outreach</a:t>
            </a:r>
          </a:p>
          <a:p>
            <a:pPr lvl="1"/>
            <a:r>
              <a:rPr lang="en-US" sz="3000" dirty="0">
                <a:solidFill>
                  <a:schemeClr val="bg1"/>
                </a:solidFill>
              </a:rPr>
              <a:t>Tabling toolkit</a:t>
            </a:r>
          </a:p>
          <a:p>
            <a:pPr lvl="1"/>
            <a:r>
              <a:rPr lang="en-US" sz="3000" dirty="0">
                <a:solidFill>
                  <a:schemeClr val="bg1"/>
                </a:solidFill>
              </a:rPr>
              <a:t>Apartment toolkit</a:t>
            </a:r>
          </a:p>
          <a:p>
            <a:pPr marL="457200" lvl="1" indent="0">
              <a:buNone/>
            </a:pPr>
            <a:endParaRPr lang="en-US" sz="3000" b="1" dirty="0">
              <a:solidFill>
                <a:schemeClr val="bg1"/>
              </a:solidFill>
            </a:endParaRPr>
          </a:p>
          <a:p>
            <a:pPr marL="0" indent="0">
              <a:buNone/>
            </a:pPr>
            <a:r>
              <a:rPr lang="en-US" sz="3000" b="1" dirty="0">
                <a:solidFill>
                  <a:schemeClr val="bg1"/>
                </a:solidFill>
              </a:rPr>
              <a:t>7. </a:t>
            </a:r>
            <a:r>
              <a:rPr lang="en-US" sz="3000" b="1" dirty="0">
                <a:solidFill>
                  <a:srgbClr val="92D050"/>
                </a:solidFill>
              </a:rPr>
              <a:t>Census Marketing</a:t>
            </a:r>
          </a:p>
          <a:p>
            <a:pPr marL="0" indent="0">
              <a:buNone/>
            </a:pPr>
            <a:r>
              <a:rPr lang="en-US" sz="3000" b="1" dirty="0">
                <a:solidFill>
                  <a:srgbClr val="92D050"/>
                </a:solidFill>
              </a:rPr>
              <a:t>    Materials</a:t>
            </a:r>
            <a:endParaRPr lang="en-US" sz="2000" dirty="0">
              <a:solidFill>
                <a:srgbClr val="92D050"/>
              </a:solidFill>
            </a:endParaRPr>
          </a:p>
        </p:txBody>
      </p:sp>
      <p:sp>
        <p:nvSpPr>
          <p:cNvPr id="2" name="TextBox 1">
            <a:extLst>
              <a:ext uri="{FF2B5EF4-FFF2-40B4-BE49-F238E27FC236}">
                <a16:creationId xmlns:a16="http://schemas.microsoft.com/office/drawing/2014/main" id="{D38F6A71-6731-4C0F-9F5A-A9767871EA10}"/>
              </a:ext>
            </a:extLst>
          </p:cNvPr>
          <p:cNvSpPr txBox="1"/>
          <p:nvPr/>
        </p:nvSpPr>
        <p:spPr>
          <a:xfrm>
            <a:off x="243840" y="1537456"/>
            <a:ext cx="6847840" cy="4247317"/>
          </a:xfrm>
          <a:prstGeom prst="rect">
            <a:avLst/>
          </a:prstGeom>
          <a:noFill/>
        </p:spPr>
        <p:txBody>
          <a:bodyPr wrap="square" rtlCol="0">
            <a:spAutoFit/>
          </a:bodyPr>
          <a:lstStyle/>
          <a:p>
            <a:r>
              <a:rPr lang="en-US" sz="3000" b="1" dirty="0">
                <a:solidFill>
                  <a:schemeClr val="bg1"/>
                </a:solidFill>
              </a:rPr>
              <a:t>1. </a:t>
            </a:r>
            <a:r>
              <a:rPr lang="en-US" sz="3000" b="1" dirty="0">
                <a:solidFill>
                  <a:srgbClr val="92D050"/>
                </a:solidFill>
              </a:rPr>
              <a:t>Commit to be Counted Forms (C2BC)</a:t>
            </a:r>
          </a:p>
          <a:p>
            <a:pPr lvl="1"/>
            <a:r>
              <a:rPr lang="en-US" sz="3000" dirty="0">
                <a:solidFill>
                  <a:schemeClr val="bg1"/>
                </a:solidFill>
              </a:rPr>
              <a:t>Email content </a:t>
            </a:r>
          </a:p>
          <a:p>
            <a:endParaRPr lang="en-US" sz="3000" dirty="0">
              <a:solidFill>
                <a:schemeClr val="bg1"/>
              </a:solidFill>
            </a:endParaRPr>
          </a:p>
          <a:p>
            <a:r>
              <a:rPr lang="en-US" sz="3000" b="1" dirty="0">
                <a:solidFill>
                  <a:schemeClr val="bg1"/>
                </a:solidFill>
              </a:rPr>
              <a:t>2. </a:t>
            </a:r>
            <a:r>
              <a:rPr lang="en-US" sz="3000" b="1" dirty="0">
                <a:solidFill>
                  <a:srgbClr val="92D050"/>
                </a:solidFill>
              </a:rPr>
              <a:t>Help Desk</a:t>
            </a:r>
            <a:endParaRPr lang="en-US" sz="3000" dirty="0">
              <a:solidFill>
                <a:schemeClr val="bg1"/>
              </a:solidFill>
            </a:endParaRPr>
          </a:p>
          <a:p>
            <a:pPr marL="914400" lvl="1" indent="-457200">
              <a:buFont typeface="Arial" panose="020B0604020202020204" pitchFamily="34" charset="0"/>
              <a:buChar char="•"/>
            </a:pPr>
            <a:endParaRPr lang="en-US" sz="3000" dirty="0">
              <a:solidFill>
                <a:schemeClr val="bg1"/>
              </a:solidFill>
            </a:endParaRPr>
          </a:p>
          <a:p>
            <a:r>
              <a:rPr lang="en-US" sz="3000" b="1" dirty="0">
                <a:solidFill>
                  <a:schemeClr val="bg1"/>
                </a:solidFill>
              </a:rPr>
              <a:t>3. </a:t>
            </a:r>
            <a:r>
              <a:rPr lang="en-US" sz="3000" b="1" dirty="0">
                <a:solidFill>
                  <a:srgbClr val="92D050"/>
                </a:solidFill>
              </a:rPr>
              <a:t>Content:</a:t>
            </a:r>
          </a:p>
          <a:p>
            <a:pPr marL="914400" lvl="1" indent="-457200">
              <a:buFont typeface="Arial" panose="020B0604020202020204" pitchFamily="34" charset="0"/>
              <a:buChar char="•"/>
            </a:pPr>
            <a:r>
              <a:rPr lang="en-US" sz="3000" dirty="0">
                <a:solidFill>
                  <a:schemeClr val="bg1"/>
                </a:solidFill>
              </a:rPr>
              <a:t>Handouts from the State and Census</a:t>
            </a:r>
          </a:p>
          <a:p>
            <a:pPr marL="914400" lvl="1" indent="-457200">
              <a:buFont typeface="Arial" panose="020B0604020202020204" pitchFamily="34" charset="0"/>
              <a:buChar char="•"/>
            </a:pPr>
            <a:r>
              <a:rPr lang="en-US" sz="3000" dirty="0">
                <a:solidFill>
                  <a:schemeClr val="bg1"/>
                </a:solidFill>
              </a:rPr>
              <a:t>Graphics</a:t>
            </a:r>
          </a:p>
          <a:p>
            <a:pPr marL="914400" lvl="1" indent="-457200">
              <a:buFont typeface="Arial" panose="020B0604020202020204" pitchFamily="34" charset="0"/>
              <a:buChar char="•"/>
            </a:pPr>
            <a:r>
              <a:rPr lang="en-US" sz="3000" dirty="0">
                <a:solidFill>
                  <a:schemeClr val="bg1"/>
                </a:solidFill>
              </a:rPr>
              <a:t>Videos</a:t>
            </a:r>
          </a:p>
        </p:txBody>
      </p:sp>
    </p:spTree>
    <p:extLst>
      <p:ext uri="{BB962C8B-B14F-4D97-AF65-F5344CB8AC3E}">
        <p14:creationId xmlns:p14="http://schemas.microsoft.com/office/powerpoint/2010/main" val="13570245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148955" y="2319337"/>
            <a:ext cx="12489910" cy="1325563"/>
          </a:xfrm>
        </p:spPr>
        <p:txBody>
          <a:bodyPr>
            <a:normAutofit/>
          </a:bodyPr>
          <a:lstStyle/>
          <a:p>
            <a:pPr algn="ctr"/>
            <a:r>
              <a:rPr lang="en-US" sz="8000" b="1" dirty="0">
                <a:solidFill>
                  <a:srgbClr val="92D050"/>
                </a:solidFill>
                <a:latin typeface="Calibri body"/>
              </a:rPr>
              <a:t>One size does not fit all</a:t>
            </a:r>
            <a:endParaRPr lang="en-US" sz="8000" b="1" dirty="0">
              <a:solidFill>
                <a:schemeClr val="bg1"/>
              </a:solidFill>
              <a:latin typeface="Calibri body"/>
            </a:endParaRPr>
          </a:p>
        </p:txBody>
      </p:sp>
    </p:spTree>
    <p:extLst>
      <p:ext uri="{BB962C8B-B14F-4D97-AF65-F5344CB8AC3E}">
        <p14:creationId xmlns:p14="http://schemas.microsoft.com/office/powerpoint/2010/main" val="2113872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182428" y="426333"/>
            <a:ext cx="12556855" cy="1325563"/>
          </a:xfrm>
        </p:spPr>
        <p:txBody>
          <a:bodyPr>
            <a:normAutofit fontScale="90000"/>
          </a:bodyPr>
          <a:lstStyle/>
          <a:p>
            <a:pPr algn="ctr"/>
            <a:r>
              <a:rPr lang="en-US" sz="5500" b="1" dirty="0">
                <a:solidFill>
                  <a:schemeClr val="bg1"/>
                </a:solidFill>
                <a:latin typeface="Calibri body"/>
              </a:rPr>
              <a:t>Commit to be Counted </a:t>
            </a:r>
            <a:r>
              <a:rPr lang="en-US" sz="5500" b="1" dirty="0">
                <a:solidFill>
                  <a:srgbClr val="92D050"/>
                </a:solidFill>
                <a:latin typeface="Calibri body"/>
              </a:rPr>
              <a:t>(C2BC)</a:t>
            </a:r>
            <a:br>
              <a:rPr lang="en-US" sz="5500" b="1" dirty="0">
                <a:solidFill>
                  <a:schemeClr val="bg1"/>
                </a:solidFill>
                <a:latin typeface="Calibri body"/>
              </a:rPr>
            </a:br>
            <a:endParaRPr lang="en-US" sz="5500" b="1" dirty="0">
              <a:solidFill>
                <a:schemeClr val="bg1"/>
              </a:solidFill>
              <a:latin typeface="Calibri body"/>
            </a:endParaRPr>
          </a:p>
        </p:txBody>
      </p:sp>
      <p:pic>
        <p:nvPicPr>
          <p:cNvPr id="7" name="Picture 6">
            <a:extLst>
              <a:ext uri="{FF2B5EF4-FFF2-40B4-BE49-F238E27FC236}">
                <a16:creationId xmlns:a16="http://schemas.microsoft.com/office/drawing/2014/main" id="{F2A22855-FFE5-4F43-AB10-A47B593AA9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6577" y="1431054"/>
            <a:ext cx="7078846" cy="4541146"/>
          </a:xfrm>
          <a:prstGeom prst="rect">
            <a:avLst/>
          </a:prstGeom>
        </p:spPr>
      </p:pic>
    </p:spTree>
    <p:extLst>
      <p:ext uri="{BB962C8B-B14F-4D97-AF65-F5344CB8AC3E}">
        <p14:creationId xmlns:p14="http://schemas.microsoft.com/office/powerpoint/2010/main" val="26220744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182428" y="426333"/>
            <a:ext cx="12556855" cy="1325563"/>
          </a:xfrm>
        </p:spPr>
        <p:txBody>
          <a:bodyPr>
            <a:normAutofit fontScale="90000"/>
          </a:bodyPr>
          <a:lstStyle/>
          <a:p>
            <a:pPr algn="ctr"/>
            <a:r>
              <a:rPr lang="en-US" sz="5500" b="1" dirty="0">
                <a:solidFill>
                  <a:schemeClr val="bg1"/>
                </a:solidFill>
                <a:latin typeface="Calibri body"/>
              </a:rPr>
              <a:t>Commit to be Counted </a:t>
            </a:r>
            <a:r>
              <a:rPr lang="en-US" sz="5500" b="1" dirty="0">
                <a:solidFill>
                  <a:srgbClr val="92D050"/>
                </a:solidFill>
                <a:latin typeface="Calibri body"/>
              </a:rPr>
              <a:t>(C2BC) Instructions</a:t>
            </a:r>
            <a:br>
              <a:rPr lang="en-US" sz="5500" b="1" dirty="0">
                <a:solidFill>
                  <a:schemeClr val="bg1"/>
                </a:solidFill>
                <a:latin typeface="Calibri body"/>
              </a:rPr>
            </a:br>
            <a:endParaRPr lang="en-US" sz="5500" b="1" dirty="0">
              <a:solidFill>
                <a:schemeClr val="bg1"/>
              </a:solidFill>
              <a:latin typeface="Calibri body"/>
            </a:endParaRPr>
          </a:p>
        </p:txBody>
      </p:sp>
      <p:sp>
        <p:nvSpPr>
          <p:cNvPr id="2" name="TextBox 1">
            <a:extLst>
              <a:ext uri="{FF2B5EF4-FFF2-40B4-BE49-F238E27FC236}">
                <a16:creationId xmlns:a16="http://schemas.microsoft.com/office/drawing/2014/main" id="{2EEC2B6E-CEC2-4CF8-9EC0-F10829B70610}"/>
              </a:ext>
            </a:extLst>
          </p:cNvPr>
          <p:cNvSpPr txBox="1"/>
          <p:nvPr/>
        </p:nvSpPr>
        <p:spPr>
          <a:xfrm>
            <a:off x="638978" y="1288973"/>
            <a:ext cx="10983817" cy="5262979"/>
          </a:xfrm>
          <a:prstGeom prst="rect">
            <a:avLst/>
          </a:prstGeom>
          <a:noFill/>
        </p:spPr>
        <p:txBody>
          <a:bodyPr wrap="square" rtlCol="0">
            <a:spAutoFit/>
          </a:bodyPr>
          <a:lstStyle/>
          <a:p>
            <a:r>
              <a:rPr lang="en-US" sz="2400" dirty="0">
                <a:solidFill>
                  <a:schemeClr val="bg1"/>
                </a:solidFill>
              </a:rPr>
              <a:t>1. </a:t>
            </a:r>
            <a:r>
              <a:rPr lang="en-US" sz="2400" b="1" dirty="0">
                <a:solidFill>
                  <a:srgbClr val="92D050"/>
                </a:solidFill>
              </a:rPr>
              <a:t>Print off</a:t>
            </a:r>
            <a:r>
              <a:rPr lang="en-US" sz="2400" dirty="0">
                <a:solidFill>
                  <a:srgbClr val="92D050"/>
                </a:solidFill>
              </a:rPr>
              <a:t> </a:t>
            </a:r>
            <a:r>
              <a:rPr lang="en-US" sz="2400" b="1" dirty="0">
                <a:solidFill>
                  <a:srgbClr val="92D050"/>
                </a:solidFill>
              </a:rPr>
              <a:t>C2BC</a:t>
            </a:r>
            <a:r>
              <a:rPr lang="en-US" sz="2400" dirty="0">
                <a:solidFill>
                  <a:schemeClr val="bg1"/>
                </a:solidFill>
              </a:rPr>
              <a:t> and </a:t>
            </a:r>
            <a:r>
              <a:rPr lang="en-US" sz="2400" b="1" dirty="0">
                <a:solidFill>
                  <a:srgbClr val="92D050"/>
                </a:solidFill>
              </a:rPr>
              <a:t>embed the C2BC </a:t>
            </a:r>
            <a:r>
              <a:rPr lang="en-US" sz="2400" dirty="0">
                <a:solidFill>
                  <a:schemeClr val="bg1"/>
                </a:solidFill>
              </a:rPr>
              <a:t>form on your organizations website. Every C2BC will have a unique code.</a:t>
            </a:r>
          </a:p>
          <a:p>
            <a:endParaRPr lang="en-US" sz="2400" dirty="0">
              <a:solidFill>
                <a:schemeClr val="bg1"/>
              </a:solidFill>
            </a:endParaRPr>
          </a:p>
          <a:p>
            <a:r>
              <a:rPr lang="en-US" sz="2400" dirty="0">
                <a:solidFill>
                  <a:schemeClr val="bg1"/>
                </a:solidFill>
              </a:rPr>
              <a:t>2. </a:t>
            </a:r>
            <a:r>
              <a:rPr lang="en-US" sz="2400" b="1" dirty="0">
                <a:solidFill>
                  <a:srgbClr val="92D050"/>
                </a:solidFill>
              </a:rPr>
              <a:t>Attend or organize a community event </a:t>
            </a:r>
            <a:r>
              <a:rPr lang="en-US" sz="2400" dirty="0">
                <a:solidFill>
                  <a:schemeClr val="bg1"/>
                </a:solidFill>
              </a:rPr>
              <a:t>and ask people there to commit to be counted!</a:t>
            </a:r>
          </a:p>
          <a:p>
            <a:endParaRPr lang="en-US" sz="2400" dirty="0">
              <a:solidFill>
                <a:schemeClr val="bg1"/>
              </a:solidFill>
            </a:endParaRPr>
          </a:p>
          <a:p>
            <a:r>
              <a:rPr lang="en-US" sz="2400" dirty="0">
                <a:solidFill>
                  <a:schemeClr val="bg1"/>
                </a:solidFill>
              </a:rPr>
              <a:t>3. </a:t>
            </a:r>
            <a:r>
              <a:rPr lang="en-US" sz="2400" b="1" dirty="0">
                <a:solidFill>
                  <a:srgbClr val="92D050"/>
                </a:solidFill>
              </a:rPr>
              <a:t>Send all physical forms </a:t>
            </a:r>
            <a:r>
              <a:rPr lang="en-US" sz="2400" dirty="0">
                <a:solidFill>
                  <a:schemeClr val="bg1"/>
                </a:solidFill>
              </a:rPr>
              <a:t>to me (Rachel.dame@state.mn.us) within one-week of the event.</a:t>
            </a:r>
          </a:p>
          <a:p>
            <a:endParaRPr lang="en-US" sz="2400" dirty="0">
              <a:solidFill>
                <a:schemeClr val="bg1"/>
              </a:solidFill>
            </a:endParaRPr>
          </a:p>
          <a:p>
            <a:r>
              <a:rPr lang="en-US" sz="2400" dirty="0">
                <a:solidFill>
                  <a:schemeClr val="bg1"/>
                </a:solidFill>
              </a:rPr>
              <a:t>4. The State Demographic Center (that is us!) will </a:t>
            </a:r>
            <a:r>
              <a:rPr lang="en-US" sz="2400" b="1" dirty="0">
                <a:solidFill>
                  <a:srgbClr val="92D050"/>
                </a:solidFill>
              </a:rPr>
              <a:t>follow up with your CCC </a:t>
            </a:r>
            <a:r>
              <a:rPr lang="en-US" sz="2400" dirty="0">
                <a:solidFill>
                  <a:schemeClr val="bg1"/>
                </a:solidFill>
              </a:rPr>
              <a:t>to provide the contact information for the individuals in your community that completed the form. </a:t>
            </a:r>
          </a:p>
          <a:p>
            <a:endParaRPr lang="en-US" sz="2400" dirty="0">
              <a:solidFill>
                <a:schemeClr val="bg1"/>
              </a:solidFill>
            </a:endParaRPr>
          </a:p>
          <a:p>
            <a:r>
              <a:rPr lang="en-US" sz="2400" i="1" dirty="0">
                <a:solidFill>
                  <a:schemeClr val="bg1"/>
                </a:solidFill>
              </a:rPr>
              <a:t>* Remember C2BC is for CCC partners</a:t>
            </a:r>
          </a:p>
        </p:txBody>
      </p:sp>
    </p:spTree>
    <p:extLst>
      <p:ext uri="{BB962C8B-B14F-4D97-AF65-F5344CB8AC3E}">
        <p14:creationId xmlns:p14="http://schemas.microsoft.com/office/powerpoint/2010/main" val="338003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493191" y="192505"/>
            <a:ext cx="12556855" cy="1325563"/>
          </a:xfrm>
        </p:spPr>
        <p:txBody>
          <a:bodyPr>
            <a:normAutofit/>
          </a:bodyPr>
          <a:lstStyle/>
          <a:p>
            <a:pPr algn="ctr"/>
            <a:r>
              <a:rPr lang="en-US" sz="6000" b="1" dirty="0">
                <a:solidFill>
                  <a:srgbClr val="92D050"/>
                </a:solidFill>
                <a:latin typeface="Calibri body"/>
              </a:rPr>
              <a:t>Help Desk</a:t>
            </a:r>
          </a:p>
        </p:txBody>
      </p:sp>
      <p:sp>
        <p:nvSpPr>
          <p:cNvPr id="3" name="TextBox 2">
            <a:extLst>
              <a:ext uri="{FF2B5EF4-FFF2-40B4-BE49-F238E27FC236}">
                <a16:creationId xmlns:a16="http://schemas.microsoft.com/office/drawing/2014/main" id="{4992A68E-9A80-46F3-9AFC-06F30A8EE0C7}"/>
              </a:ext>
            </a:extLst>
          </p:cNvPr>
          <p:cNvSpPr txBox="1"/>
          <p:nvPr/>
        </p:nvSpPr>
        <p:spPr>
          <a:xfrm>
            <a:off x="239368" y="1754439"/>
            <a:ext cx="5545868" cy="38164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Available in: Hmong, Somali, and Spanish.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Answers remain anonymous.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rPr>
              <a:t>Page linked to the Census FAQ’s page.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EAFA550-CA12-4D25-8DEB-DDF24D996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1600" y="1518068"/>
            <a:ext cx="4078782" cy="5087269"/>
          </a:xfrm>
          <a:prstGeom prst="rect">
            <a:avLst/>
          </a:prstGeom>
        </p:spPr>
      </p:pic>
    </p:spTree>
    <p:extLst>
      <p:ext uri="{BB962C8B-B14F-4D97-AF65-F5344CB8AC3E}">
        <p14:creationId xmlns:p14="http://schemas.microsoft.com/office/powerpoint/2010/main" val="22620199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369030" y="-99061"/>
            <a:ext cx="12489910" cy="1325563"/>
          </a:xfrm>
        </p:spPr>
        <p:txBody>
          <a:bodyPr>
            <a:normAutofit fontScale="90000"/>
          </a:bodyPr>
          <a:lstStyle/>
          <a:p>
            <a:pPr algn="ctr"/>
            <a:r>
              <a:rPr lang="en-US" sz="5500" b="1" dirty="0">
                <a:solidFill>
                  <a:schemeClr val="bg1"/>
                </a:solidFill>
                <a:latin typeface="Calibri body"/>
              </a:rPr>
              <a:t>Content </a:t>
            </a:r>
            <a:r>
              <a:rPr lang="en-US" sz="8000" b="1" dirty="0">
                <a:solidFill>
                  <a:schemeClr val="bg1"/>
                </a:solidFill>
                <a:latin typeface="Calibri body"/>
              </a:rPr>
              <a:t> </a:t>
            </a:r>
            <a:br>
              <a:rPr lang="en-US" sz="8000" b="1" dirty="0">
                <a:solidFill>
                  <a:schemeClr val="bg1"/>
                </a:solidFill>
                <a:latin typeface="Calibri body"/>
              </a:rPr>
            </a:br>
            <a:r>
              <a:rPr lang="en-US" b="1" dirty="0">
                <a:solidFill>
                  <a:srgbClr val="92D050"/>
                </a:solidFill>
                <a:latin typeface="Calibri body"/>
              </a:rPr>
              <a:t>(located on Census Website)</a:t>
            </a:r>
          </a:p>
        </p:txBody>
      </p:sp>
      <p:sp>
        <p:nvSpPr>
          <p:cNvPr id="2" name="TextBox 1">
            <a:extLst>
              <a:ext uri="{FF2B5EF4-FFF2-40B4-BE49-F238E27FC236}">
                <a16:creationId xmlns:a16="http://schemas.microsoft.com/office/drawing/2014/main" id="{EBE8FC76-8CE5-404D-8EA6-4A500A3D1D7B}"/>
              </a:ext>
            </a:extLst>
          </p:cNvPr>
          <p:cNvSpPr txBox="1"/>
          <p:nvPr/>
        </p:nvSpPr>
        <p:spPr>
          <a:xfrm>
            <a:off x="186088" y="1345213"/>
            <a:ext cx="10901680" cy="6186309"/>
          </a:xfrm>
          <a:prstGeom prst="rect">
            <a:avLst/>
          </a:prstGeom>
          <a:noFill/>
        </p:spPr>
        <p:txBody>
          <a:bodyPr wrap="square" rtlCol="0">
            <a:spAutoFit/>
          </a:bodyPr>
          <a:lstStyle/>
          <a:p>
            <a:pPr marL="285750" indent="-285750">
              <a:buFont typeface="Arial" panose="020B0604020202020204" pitchFamily="34" charset="0"/>
              <a:buChar char="•"/>
            </a:pPr>
            <a:r>
              <a:rPr lang="en-US" sz="2400" b="1" dirty="0">
                <a:solidFill>
                  <a:schemeClr val="bg1"/>
                </a:solidFill>
              </a:rPr>
              <a:t>State handouts and Census Handouts</a:t>
            </a:r>
          </a:p>
          <a:p>
            <a:pPr marL="285750" indent="-285750">
              <a:buFont typeface="Arial" panose="020B0604020202020204" pitchFamily="34" charset="0"/>
              <a:buChar char="•"/>
            </a:pPr>
            <a:endParaRPr lang="en-US" dirty="0">
              <a:solidFill>
                <a:schemeClr val="bg1"/>
              </a:solidFill>
            </a:endParaRPr>
          </a:p>
          <a:p>
            <a:pPr marL="285750" indent="-285750">
              <a:buFont typeface="Arial" panose="020B0604020202020204" pitchFamily="34" charset="0"/>
              <a:buChar char="•"/>
            </a:pPr>
            <a:r>
              <a:rPr lang="en-US" sz="2400" b="1" dirty="0">
                <a:solidFill>
                  <a:schemeClr val="bg1"/>
                </a:solidFill>
              </a:rPr>
              <a:t>Graphics:</a:t>
            </a:r>
          </a:p>
          <a:p>
            <a:pPr marL="742950" lvl="1" indent="-285750">
              <a:buFont typeface="Arial" panose="020B0604020202020204" pitchFamily="34" charset="0"/>
              <a:buChar char="•"/>
            </a:pPr>
            <a:r>
              <a:rPr lang="en-US" dirty="0">
                <a:solidFill>
                  <a:schemeClr val="bg1"/>
                </a:solidFill>
              </a:rPr>
              <a:t>Unlocked logos</a:t>
            </a:r>
          </a:p>
          <a:p>
            <a:pPr marL="742950" lvl="1" indent="-285750">
              <a:buFont typeface="Arial" panose="020B0604020202020204" pitchFamily="34" charset="0"/>
              <a:buChar char="•"/>
            </a:pPr>
            <a:r>
              <a:rPr lang="en-US" dirty="0">
                <a:solidFill>
                  <a:schemeClr val="bg1"/>
                </a:solidFill>
              </a:rPr>
              <a:t>Banner for website</a:t>
            </a:r>
          </a:p>
          <a:p>
            <a:pPr lvl="1"/>
            <a:endParaRPr lang="en-US" dirty="0">
              <a:solidFill>
                <a:schemeClr val="bg1"/>
              </a:solidFill>
            </a:endParaRPr>
          </a:p>
          <a:p>
            <a:pPr marL="285750" indent="-285750">
              <a:buFont typeface="Arial" panose="020B0604020202020204" pitchFamily="34" charset="0"/>
              <a:buChar char="•"/>
            </a:pPr>
            <a:r>
              <a:rPr lang="en-US" sz="2400" b="1" dirty="0">
                <a:solidFill>
                  <a:schemeClr val="bg1"/>
                </a:solidFill>
              </a:rPr>
              <a:t>Videos:</a:t>
            </a:r>
          </a:p>
          <a:p>
            <a:pPr marL="742950" lvl="1" indent="-285750">
              <a:buFont typeface="Arial" panose="020B0604020202020204" pitchFamily="34" charset="0"/>
              <a:buChar char="•"/>
            </a:pPr>
            <a:r>
              <a:rPr lang="en-US" b="1" dirty="0">
                <a:solidFill>
                  <a:schemeClr val="bg1"/>
                </a:solidFill>
              </a:rPr>
              <a:t>English only:</a:t>
            </a:r>
          </a:p>
          <a:p>
            <a:pPr marL="1200150" lvl="2" indent="-285750">
              <a:buFont typeface="Arial" panose="020B0604020202020204" pitchFamily="34" charset="0"/>
              <a:buChar char="•"/>
            </a:pPr>
            <a:r>
              <a:rPr lang="en-US" dirty="0">
                <a:solidFill>
                  <a:schemeClr val="bg1"/>
                </a:solidFill>
              </a:rPr>
              <a:t>Census 101: Census Overview</a:t>
            </a:r>
          </a:p>
          <a:p>
            <a:pPr marL="1200150" lvl="2" indent="-285750">
              <a:buFont typeface="Arial" panose="020B0604020202020204" pitchFamily="34" charset="0"/>
              <a:buChar char="•"/>
            </a:pPr>
            <a:r>
              <a:rPr lang="en-US" dirty="0">
                <a:solidFill>
                  <a:schemeClr val="bg1"/>
                </a:solidFill>
              </a:rPr>
              <a:t>Census 102: Confidentiality </a:t>
            </a:r>
          </a:p>
          <a:p>
            <a:pPr marL="1200150" lvl="2" indent="-285750">
              <a:buFont typeface="Arial" panose="020B0604020202020204" pitchFamily="34" charset="0"/>
              <a:buChar char="•"/>
            </a:pPr>
            <a:r>
              <a:rPr lang="en-US" dirty="0">
                <a:solidFill>
                  <a:schemeClr val="bg1"/>
                </a:solidFill>
              </a:rPr>
              <a:t>How Confidential is the Census?</a:t>
            </a:r>
          </a:p>
          <a:p>
            <a:pPr marL="1200150" lvl="2" indent="-285750">
              <a:buFont typeface="Arial" panose="020B0604020202020204" pitchFamily="34" charset="0"/>
              <a:buChar char="•"/>
            </a:pPr>
            <a:r>
              <a:rPr lang="en-US" dirty="0">
                <a:solidFill>
                  <a:schemeClr val="bg1"/>
                </a:solidFill>
              </a:rPr>
              <a:t>Census Day</a:t>
            </a:r>
          </a:p>
          <a:p>
            <a:pPr marL="1200150" lvl="2" indent="-285750">
              <a:buFont typeface="Arial" panose="020B0604020202020204" pitchFamily="34" charset="0"/>
              <a:buChar char="•"/>
            </a:pPr>
            <a:r>
              <a:rPr lang="en-US" dirty="0">
                <a:solidFill>
                  <a:schemeClr val="bg1"/>
                </a:solidFill>
              </a:rPr>
              <a:t>Minnesota Could be a big loser in 2020</a:t>
            </a:r>
          </a:p>
          <a:p>
            <a:pPr marL="1200150" lvl="2" indent="-285750">
              <a:buFont typeface="Arial" panose="020B0604020202020204" pitchFamily="34" charset="0"/>
              <a:buChar char="•"/>
            </a:pPr>
            <a:r>
              <a:rPr lang="en-US" dirty="0">
                <a:solidFill>
                  <a:schemeClr val="bg1"/>
                </a:solidFill>
              </a:rPr>
              <a:t>Student video (University and College specific)</a:t>
            </a:r>
          </a:p>
          <a:p>
            <a:pPr lvl="2"/>
            <a:endParaRPr lang="en-US" dirty="0">
              <a:solidFill>
                <a:schemeClr val="bg1"/>
              </a:solidFill>
            </a:endParaRPr>
          </a:p>
          <a:p>
            <a:pPr marL="742950" lvl="1" indent="-285750">
              <a:buFont typeface="Arial" panose="020B0604020202020204" pitchFamily="34" charset="0"/>
              <a:buChar char="•"/>
            </a:pPr>
            <a:r>
              <a:rPr lang="en-US" b="1" dirty="0">
                <a:solidFill>
                  <a:schemeClr val="bg1"/>
                </a:solidFill>
              </a:rPr>
              <a:t>Spanish, Somali, and Hmong:</a:t>
            </a:r>
          </a:p>
          <a:p>
            <a:pPr marL="1200150" lvl="2" indent="-285750">
              <a:buFont typeface="Arial" panose="020B0604020202020204" pitchFamily="34" charset="0"/>
              <a:buChar char="•"/>
            </a:pPr>
            <a:r>
              <a:rPr lang="en-US" dirty="0">
                <a:solidFill>
                  <a:schemeClr val="bg1"/>
                </a:solidFill>
              </a:rPr>
              <a:t>Census 101 and 102 (combined)</a:t>
            </a:r>
          </a:p>
          <a:p>
            <a:pPr marL="1200150" lvl="2" indent="-285750">
              <a:buFont typeface="Arial" panose="020B0604020202020204" pitchFamily="34" charset="0"/>
              <a:buChar char="•"/>
            </a:pPr>
            <a:r>
              <a:rPr lang="en-US" dirty="0">
                <a:solidFill>
                  <a:schemeClr val="bg1"/>
                </a:solidFill>
              </a:rPr>
              <a:t>Animation video on Confidentiality and Citizenship</a:t>
            </a:r>
          </a:p>
          <a:p>
            <a:pPr marL="742950" lvl="1" indent="-285750">
              <a:buFont typeface="Arial" panose="020B0604020202020204" pitchFamily="34" charset="0"/>
              <a:buChar char="•"/>
            </a:pPr>
            <a:endParaRPr lang="en-US" dirty="0">
              <a:solidFill>
                <a:schemeClr val="bg1"/>
              </a:solidFill>
            </a:endParaRPr>
          </a:p>
          <a:p>
            <a:pPr lvl="1"/>
            <a:endParaRPr lang="en-US" dirty="0">
              <a:solidFill>
                <a:schemeClr val="bg1"/>
              </a:solidFill>
            </a:endParaRPr>
          </a:p>
          <a:p>
            <a:pPr lvl="1"/>
            <a:endParaRPr lang="en-US" dirty="0">
              <a:solidFill>
                <a:schemeClr val="bg1"/>
              </a:solidFill>
            </a:endParaRPr>
          </a:p>
        </p:txBody>
      </p:sp>
    </p:spTree>
    <p:extLst>
      <p:ext uri="{BB962C8B-B14F-4D97-AF65-F5344CB8AC3E}">
        <p14:creationId xmlns:p14="http://schemas.microsoft.com/office/powerpoint/2010/main" val="20077674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555723" y="48905"/>
            <a:ext cx="12489910" cy="1325563"/>
          </a:xfrm>
        </p:spPr>
        <p:txBody>
          <a:bodyPr>
            <a:normAutofit/>
          </a:bodyPr>
          <a:lstStyle/>
          <a:p>
            <a:pPr algn="ctr"/>
            <a:r>
              <a:rPr lang="en-US" sz="8000" b="1" dirty="0">
                <a:solidFill>
                  <a:srgbClr val="92D050"/>
                </a:solidFill>
                <a:latin typeface="Calibri body"/>
              </a:rPr>
              <a:t>Handouts (website)</a:t>
            </a:r>
          </a:p>
        </p:txBody>
      </p:sp>
      <p:pic>
        <p:nvPicPr>
          <p:cNvPr id="5" name="Picture 4">
            <a:extLst>
              <a:ext uri="{FF2B5EF4-FFF2-40B4-BE49-F238E27FC236}">
                <a16:creationId xmlns:a16="http://schemas.microsoft.com/office/drawing/2014/main" id="{A1978D73-4439-4A51-AF86-A3ED6588A0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73" y="1279793"/>
            <a:ext cx="2625687" cy="2730716"/>
          </a:xfrm>
          <a:prstGeom prst="rect">
            <a:avLst/>
          </a:prstGeom>
        </p:spPr>
      </p:pic>
      <p:pic>
        <p:nvPicPr>
          <p:cNvPr id="7" name="Picture 6">
            <a:extLst>
              <a:ext uri="{FF2B5EF4-FFF2-40B4-BE49-F238E27FC236}">
                <a16:creationId xmlns:a16="http://schemas.microsoft.com/office/drawing/2014/main" id="{23E4136B-E9CA-4059-B7DE-F8D25E3DA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8063" y="4163944"/>
            <a:ext cx="3533676" cy="2645151"/>
          </a:xfrm>
          <a:prstGeom prst="rect">
            <a:avLst/>
          </a:prstGeom>
        </p:spPr>
      </p:pic>
      <p:pic>
        <p:nvPicPr>
          <p:cNvPr id="10" name="Picture 9">
            <a:extLst>
              <a:ext uri="{FF2B5EF4-FFF2-40B4-BE49-F238E27FC236}">
                <a16:creationId xmlns:a16="http://schemas.microsoft.com/office/drawing/2014/main" id="{394CAE3D-4799-4318-A55C-9DE2DBBEEF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8986" y="1810228"/>
            <a:ext cx="4965201" cy="2911868"/>
          </a:xfrm>
          <a:prstGeom prst="rect">
            <a:avLst/>
          </a:prstGeom>
        </p:spPr>
      </p:pic>
    </p:spTree>
    <p:extLst>
      <p:ext uri="{BB962C8B-B14F-4D97-AF65-F5344CB8AC3E}">
        <p14:creationId xmlns:p14="http://schemas.microsoft.com/office/powerpoint/2010/main" val="40025862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297910" y="457086"/>
            <a:ext cx="12489910" cy="1325563"/>
          </a:xfrm>
        </p:spPr>
        <p:txBody>
          <a:bodyPr>
            <a:normAutofit/>
          </a:bodyPr>
          <a:lstStyle/>
          <a:p>
            <a:pPr algn="ctr"/>
            <a:r>
              <a:rPr lang="en-US" sz="8000" b="1" dirty="0">
                <a:solidFill>
                  <a:srgbClr val="92D050"/>
                </a:solidFill>
                <a:latin typeface="Calibri body"/>
              </a:rPr>
              <a:t>Logos (unlocked)</a:t>
            </a:r>
          </a:p>
        </p:txBody>
      </p:sp>
      <p:pic>
        <p:nvPicPr>
          <p:cNvPr id="3" name="Picture 2">
            <a:extLst>
              <a:ext uri="{FF2B5EF4-FFF2-40B4-BE49-F238E27FC236}">
                <a16:creationId xmlns:a16="http://schemas.microsoft.com/office/drawing/2014/main" id="{6557F842-535D-4201-9C98-00215111D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1337" y="2059376"/>
            <a:ext cx="3720084" cy="3720084"/>
          </a:xfrm>
          <a:prstGeom prst="rect">
            <a:avLst/>
          </a:prstGeom>
        </p:spPr>
      </p:pic>
      <p:pic>
        <p:nvPicPr>
          <p:cNvPr id="8" name="Picture 7">
            <a:extLst>
              <a:ext uri="{FF2B5EF4-FFF2-40B4-BE49-F238E27FC236}">
                <a16:creationId xmlns:a16="http://schemas.microsoft.com/office/drawing/2014/main" id="{F584765E-8964-4E6C-85E4-CAFE54FB9A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7045" y="1951090"/>
            <a:ext cx="4683029" cy="4257901"/>
          </a:xfrm>
          <a:prstGeom prst="rect">
            <a:avLst/>
          </a:prstGeom>
        </p:spPr>
      </p:pic>
    </p:spTree>
    <p:extLst>
      <p:ext uri="{BB962C8B-B14F-4D97-AF65-F5344CB8AC3E}">
        <p14:creationId xmlns:p14="http://schemas.microsoft.com/office/powerpoint/2010/main" val="3396204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297910" y="457086"/>
            <a:ext cx="12489910" cy="1325563"/>
          </a:xfrm>
        </p:spPr>
        <p:txBody>
          <a:bodyPr>
            <a:normAutofit/>
          </a:bodyPr>
          <a:lstStyle/>
          <a:p>
            <a:pPr algn="ctr"/>
            <a:r>
              <a:rPr lang="en-US" sz="8000" b="1" dirty="0">
                <a:solidFill>
                  <a:srgbClr val="92D050"/>
                </a:solidFill>
                <a:latin typeface="Calibri body"/>
              </a:rPr>
              <a:t>Newsletter Content</a:t>
            </a:r>
          </a:p>
        </p:txBody>
      </p:sp>
      <p:pic>
        <p:nvPicPr>
          <p:cNvPr id="5" name="Picture 4">
            <a:extLst>
              <a:ext uri="{FF2B5EF4-FFF2-40B4-BE49-F238E27FC236}">
                <a16:creationId xmlns:a16="http://schemas.microsoft.com/office/drawing/2014/main" id="{7F56F1E9-D645-4471-84C7-98EBF6F22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57" y="2142126"/>
            <a:ext cx="5518223" cy="2573745"/>
          </a:xfrm>
          <a:prstGeom prst="rect">
            <a:avLst/>
          </a:prstGeom>
        </p:spPr>
      </p:pic>
      <p:pic>
        <p:nvPicPr>
          <p:cNvPr id="7" name="Picture 6">
            <a:extLst>
              <a:ext uri="{FF2B5EF4-FFF2-40B4-BE49-F238E27FC236}">
                <a16:creationId xmlns:a16="http://schemas.microsoft.com/office/drawing/2014/main" id="{D87ED093-0150-46A6-BF85-39932E19D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5414" y="5339079"/>
            <a:ext cx="6828414" cy="758034"/>
          </a:xfrm>
          <a:prstGeom prst="rect">
            <a:avLst/>
          </a:prstGeom>
        </p:spPr>
      </p:pic>
      <p:pic>
        <p:nvPicPr>
          <p:cNvPr id="9" name="Picture 8">
            <a:extLst>
              <a:ext uri="{FF2B5EF4-FFF2-40B4-BE49-F238E27FC236}">
                <a16:creationId xmlns:a16="http://schemas.microsoft.com/office/drawing/2014/main" id="{993FBF8E-DA47-4B08-B9EC-4B67C9C3DF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142126"/>
            <a:ext cx="5921887" cy="2478000"/>
          </a:xfrm>
          <a:prstGeom prst="rect">
            <a:avLst/>
          </a:prstGeom>
        </p:spPr>
      </p:pic>
    </p:spTree>
    <p:extLst>
      <p:ext uri="{BB962C8B-B14F-4D97-AF65-F5344CB8AC3E}">
        <p14:creationId xmlns:p14="http://schemas.microsoft.com/office/powerpoint/2010/main" val="1912404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724981" y="2300051"/>
            <a:ext cx="10515600" cy="1325563"/>
          </a:xfrm>
        </p:spPr>
        <p:txBody>
          <a:bodyPr>
            <a:normAutofit/>
          </a:bodyPr>
          <a:lstStyle/>
          <a:p>
            <a:pPr algn="ctr"/>
            <a:r>
              <a:rPr lang="en-US" sz="8000" b="1" dirty="0">
                <a:solidFill>
                  <a:schemeClr val="bg1"/>
                </a:solidFill>
                <a:latin typeface="Calibri body"/>
              </a:rPr>
              <a:t>Who do I not represent? </a:t>
            </a:r>
          </a:p>
        </p:txBody>
      </p:sp>
    </p:spTree>
    <p:extLst>
      <p:ext uri="{BB962C8B-B14F-4D97-AF65-F5344CB8AC3E}">
        <p14:creationId xmlns:p14="http://schemas.microsoft.com/office/powerpoint/2010/main" val="1313761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297910" y="263942"/>
            <a:ext cx="12489910" cy="1325563"/>
          </a:xfrm>
        </p:spPr>
        <p:txBody>
          <a:bodyPr>
            <a:normAutofit/>
          </a:bodyPr>
          <a:lstStyle/>
          <a:p>
            <a:pPr algn="ctr"/>
            <a:r>
              <a:rPr lang="en-US" sz="8000" b="1" dirty="0">
                <a:solidFill>
                  <a:srgbClr val="92D050"/>
                </a:solidFill>
                <a:latin typeface="Calibri body"/>
              </a:rPr>
              <a:t>Social Media</a:t>
            </a:r>
          </a:p>
        </p:txBody>
      </p:sp>
      <p:sp>
        <p:nvSpPr>
          <p:cNvPr id="3" name="TextBox 2">
            <a:extLst>
              <a:ext uri="{FF2B5EF4-FFF2-40B4-BE49-F238E27FC236}">
                <a16:creationId xmlns:a16="http://schemas.microsoft.com/office/drawing/2014/main" id="{DC7B33E5-1CC9-487F-AA0A-0F2D9863A062}"/>
              </a:ext>
            </a:extLst>
          </p:cNvPr>
          <p:cNvSpPr txBox="1"/>
          <p:nvPr/>
        </p:nvSpPr>
        <p:spPr>
          <a:xfrm>
            <a:off x="673768" y="1796716"/>
            <a:ext cx="10234864" cy="201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Calibri" panose="020F0502020204030204"/>
                <a:ea typeface="+mn-ea"/>
                <a:cs typeface="+mn-cs"/>
              </a:rPr>
              <a:t>Twitter: </a:t>
            </a: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@MN2020Census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Calibri" panose="020F0502020204030204"/>
                <a:ea typeface="+mn-ea"/>
                <a:cs typeface="+mn-cs"/>
              </a:rPr>
              <a:t>Facebook: </a:t>
            </a: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@MN2020Census – Profile name: Minnesota 2020 Census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Calibri" panose="020F0502020204030204"/>
                <a:ea typeface="+mn-ea"/>
                <a:cs typeface="+mn-cs"/>
              </a:rPr>
              <a:t>Instagram: </a:t>
            </a: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@MN2020Census – Profile name: Minnesota Census </a:t>
            </a:r>
          </a:p>
        </p:txBody>
      </p:sp>
      <p:sp>
        <p:nvSpPr>
          <p:cNvPr id="5" name="Title 1">
            <a:extLst>
              <a:ext uri="{FF2B5EF4-FFF2-40B4-BE49-F238E27FC236}">
                <a16:creationId xmlns:a16="http://schemas.microsoft.com/office/drawing/2014/main" id="{2608ED61-859C-4703-92BD-9C233FDAC1DE}"/>
              </a:ext>
            </a:extLst>
          </p:cNvPr>
          <p:cNvSpPr txBox="1">
            <a:spLocks/>
          </p:cNvSpPr>
          <p:nvPr/>
        </p:nvSpPr>
        <p:spPr>
          <a:xfrm>
            <a:off x="-453755" y="4374731"/>
            <a:ext cx="124899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92D050"/>
                </a:solidFill>
                <a:effectLst/>
                <a:uLnTx/>
                <a:uFillTx/>
                <a:latin typeface="Calibri body"/>
                <a:ea typeface="+mj-ea"/>
                <a:cs typeface="+mj-cs"/>
              </a:rPr>
              <a:t>#</a:t>
            </a:r>
            <a:r>
              <a:rPr kumimoji="0" lang="en-US" sz="8000" b="1" i="0" u="none" strike="noStrike" kern="1200" cap="none" spc="0" normalizeH="0" baseline="0" noProof="0" dirty="0" err="1">
                <a:ln>
                  <a:noFill/>
                </a:ln>
                <a:solidFill>
                  <a:srgbClr val="92D050"/>
                </a:solidFill>
                <a:effectLst/>
                <a:uLnTx/>
                <a:uFillTx/>
                <a:latin typeface="Calibri body"/>
                <a:ea typeface="+mj-ea"/>
                <a:cs typeface="+mj-cs"/>
              </a:rPr>
              <a:t>WeCountMN</a:t>
            </a:r>
            <a:endParaRPr kumimoji="0" lang="en-US" sz="8000" b="1" i="0" u="none" strike="noStrike" kern="1200" cap="none" spc="0" normalizeH="0" baseline="0" noProof="0" dirty="0">
              <a:ln>
                <a:noFill/>
              </a:ln>
              <a:solidFill>
                <a:srgbClr val="92D050"/>
              </a:solidFill>
              <a:effectLst/>
              <a:uLnTx/>
              <a:uFillTx/>
              <a:latin typeface="Calibri body"/>
              <a:ea typeface="+mj-ea"/>
              <a:cs typeface="+mj-cs"/>
            </a:endParaRPr>
          </a:p>
        </p:txBody>
      </p:sp>
    </p:spTree>
    <p:extLst>
      <p:ext uri="{BB962C8B-B14F-4D97-AF65-F5344CB8AC3E}">
        <p14:creationId xmlns:p14="http://schemas.microsoft.com/office/powerpoint/2010/main" val="2079781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148955" y="138892"/>
            <a:ext cx="12489910" cy="1325563"/>
          </a:xfrm>
        </p:spPr>
        <p:txBody>
          <a:bodyPr>
            <a:normAutofit/>
          </a:bodyPr>
          <a:lstStyle/>
          <a:p>
            <a:pPr algn="ctr"/>
            <a:r>
              <a:rPr lang="en-US" sz="8000" b="1" dirty="0">
                <a:solidFill>
                  <a:srgbClr val="92D050"/>
                </a:solidFill>
                <a:latin typeface="Calibri body"/>
              </a:rPr>
              <a:t>Tabling Toolkit</a:t>
            </a:r>
          </a:p>
        </p:txBody>
      </p:sp>
      <p:sp>
        <p:nvSpPr>
          <p:cNvPr id="2" name="TextBox 1">
            <a:extLst>
              <a:ext uri="{FF2B5EF4-FFF2-40B4-BE49-F238E27FC236}">
                <a16:creationId xmlns:a16="http://schemas.microsoft.com/office/drawing/2014/main" id="{EBE8FC76-8CE5-404D-8EA6-4A500A3D1D7B}"/>
              </a:ext>
            </a:extLst>
          </p:cNvPr>
          <p:cNvSpPr txBox="1"/>
          <p:nvPr/>
        </p:nvSpPr>
        <p:spPr>
          <a:xfrm>
            <a:off x="1006574" y="1717842"/>
            <a:ext cx="10422557" cy="48320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Sample tabling activities and timeline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Census event calendar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Host a census workshop</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rPr>
              <a:t>Host a Census Response Table during April, 2020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Sample script on how to speak with members of the community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Census Community Outreach Toolkit and additional tips</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92D050"/>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6953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148955" y="138892"/>
            <a:ext cx="12489910" cy="1325563"/>
          </a:xfrm>
        </p:spPr>
        <p:txBody>
          <a:bodyPr>
            <a:normAutofit/>
          </a:bodyPr>
          <a:lstStyle/>
          <a:p>
            <a:pPr algn="ctr"/>
            <a:r>
              <a:rPr lang="en-US" sz="8000" b="1" dirty="0">
                <a:solidFill>
                  <a:srgbClr val="92D050"/>
                </a:solidFill>
                <a:latin typeface="Calibri body"/>
              </a:rPr>
              <a:t>Tabling Toolkit</a:t>
            </a:r>
          </a:p>
        </p:txBody>
      </p:sp>
      <p:sp>
        <p:nvSpPr>
          <p:cNvPr id="2" name="TextBox 1">
            <a:extLst>
              <a:ext uri="{FF2B5EF4-FFF2-40B4-BE49-F238E27FC236}">
                <a16:creationId xmlns:a16="http://schemas.microsoft.com/office/drawing/2014/main" id="{EBE8FC76-8CE5-404D-8EA6-4A500A3D1D7B}"/>
              </a:ext>
            </a:extLst>
          </p:cNvPr>
          <p:cNvSpPr txBox="1"/>
          <p:nvPr/>
        </p:nvSpPr>
        <p:spPr>
          <a:xfrm>
            <a:off x="1006574" y="1717842"/>
            <a:ext cx="10422557" cy="4832092"/>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chemeClr val="bg1"/>
                </a:solidFill>
              </a:rPr>
              <a:t>Sample tabling activities and timeline</a:t>
            </a:r>
          </a:p>
          <a:p>
            <a:pPr marL="742950" lvl="1" indent="-285750">
              <a:buFont typeface="Arial" panose="020B0604020202020204" pitchFamily="34" charset="0"/>
              <a:buChar char="•"/>
            </a:pPr>
            <a:r>
              <a:rPr lang="en-US" sz="2800" dirty="0">
                <a:solidFill>
                  <a:schemeClr val="bg1"/>
                </a:solidFill>
              </a:rPr>
              <a:t>Census event calendar</a:t>
            </a:r>
          </a:p>
          <a:p>
            <a:pPr marL="742950" lvl="1" indent="-285750">
              <a:buFont typeface="Arial" panose="020B0604020202020204" pitchFamily="34" charset="0"/>
              <a:buChar char="•"/>
            </a:pPr>
            <a:r>
              <a:rPr lang="en-US" sz="2800" dirty="0">
                <a:solidFill>
                  <a:schemeClr val="bg1"/>
                </a:solidFill>
              </a:rPr>
              <a:t>Host a census workshop</a:t>
            </a:r>
          </a:p>
          <a:p>
            <a:pPr marL="742950" lvl="1" indent="-285750">
              <a:buFont typeface="Arial" panose="020B0604020202020204" pitchFamily="34" charset="0"/>
              <a:buChar char="•"/>
            </a:pPr>
            <a:r>
              <a:rPr lang="en-US" sz="2800" b="1" dirty="0">
                <a:solidFill>
                  <a:srgbClr val="92D050"/>
                </a:solidFill>
              </a:rPr>
              <a:t>Host a Census Response Table during April, 2020</a:t>
            </a:r>
          </a:p>
          <a:p>
            <a:pPr marL="742950" lvl="1" indent="-285750">
              <a:buFont typeface="Arial" panose="020B0604020202020204" pitchFamily="34" charset="0"/>
              <a:buChar char="•"/>
            </a:pPr>
            <a:endParaRPr lang="en-US" sz="2800" b="1" dirty="0">
              <a:solidFill>
                <a:srgbClr val="92D050"/>
              </a:solidFill>
            </a:endParaRPr>
          </a:p>
          <a:p>
            <a:pPr marL="285750" indent="-285750">
              <a:buFont typeface="Arial" panose="020B0604020202020204" pitchFamily="34" charset="0"/>
              <a:buChar char="•"/>
            </a:pPr>
            <a:r>
              <a:rPr lang="en-US" sz="2800" dirty="0">
                <a:solidFill>
                  <a:schemeClr val="bg1"/>
                </a:solidFill>
              </a:rPr>
              <a:t>Sample script on how to speak with members of the community</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Census Community Outreach Toolkit and additional tips</a:t>
            </a:r>
          </a:p>
          <a:p>
            <a:pPr lvl="1"/>
            <a:endParaRPr lang="en-US" sz="2800" b="1" dirty="0">
              <a:solidFill>
                <a:srgbClr val="92D050"/>
              </a:solidFill>
            </a:endParaRPr>
          </a:p>
          <a:p>
            <a:pPr marL="742950" lvl="1" indent="-285750">
              <a:buFont typeface="Arial" panose="020B0604020202020204" pitchFamily="34" charset="0"/>
              <a:buChar char="•"/>
            </a:pPr>
            <a:endParaRPr lang="en-US" sz="2800" dirty="0">
              <a:solidFill>
                <a:schemeClr val="bg1"/>
              </a:solidFill>
            </a:endParaRPr>
          </a:p>
          <a:p>
            <a:pPr lvl="1"/>
            <a:endParaRPr lang="en-US" sz="2800" dirty="0">
              <a:solidFill>
                <a:schemeClr val="bg1"/>
              </a:solidFill>
            </a:endParaRPr>
          </a:p>
        </p:txBody>
      </p:sp>
    </p:spTree>
    <p:extLst>
      <p:ext uri="{BB962C8B-B14F-4D97-AF65-F5344CB8AC3E}">
        <p14:creationId xmlns:p14="http://schemas.microsoft.com/office/powerpoint/2010/main" val="38743557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148955" y="-99874"/>
            <a:ext cx="12489910" cy="1325563"/>
          </a:xfrm>
        </p:spPr>
        <p:txBody>
          <a:bodyPr>
            <a:normAutofit/>
          </a:bodyPr>
          <a:lstStyle/>
          <a:p>
            <a:pPr algn="ctr"/>
            <a:r>
              <a:rPr lang="en-US" sz="8000" b="1" dirty="0">
                <a:solidFill>
                  <a:srgbClr val="92D050"/>
                </a:solidFill>
                <a:latin typeface="Calibri body"/>
              </a:rPr>
              <a:t>Census Materials</a:t>
            </a:r>
          </a:p>
        </p:txBody>
      </p:sp>
      <p:sp>
        <p:nvSpPr>
          <p:cNvPr id="2" name="TextBox 1">
            <a:extLst>
              <a:ext uri="{FF2B5EF4-FFF2-40B4-BE49-F238E27FC236}">
                <a16:creationId xmlns:a16="http://schemas.microsoft.com/office/drawing/2014/main" id="{EBE8FC76-8CE5-404D-8EA6-4A500A3D1D7B}"/>
              </a:ext>
            </a:extLst>
          </p:cNvPr>
          <p:cNvSpPr txBox="1"/>
          <p:nvPr/>
        </p:nvSpPr>
        <p:spPr>
          <a:xfrm>
            <a:off x="256738" y="1115521"/>
            <a:ext cx="11204341"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(Coming soon!) purchase option through our website. Available materials are: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We Count T-Shirts and Census </a:t>
            </a:r>
            <a:r>
              <a:rPr kumimoji="0" lang="en-US" sz="4000" b="0" i="0" u="none" strike="noStrike" kern="1200" cap="none" spc="0" normalizeH="0" baseline="0" noProof="0" dirty="0" err="1">
                <a:ln>
                  <a:noFill/>
                </a:ln>
                <a:solidFill>
                  <a:prstClr val="white"/>
                </a:solidFill>
                <a:effectLst/>
                <a:uLnTx/>
                <a:uFillTx/>
                <a:latin typeface="Calibri" panose="020F0502020204030204"/>
                <a:ea typeface="+mn-ea"/>
                <a:cs typeface="+mn-cs"/>
              </a:rPr>
              <a:t>Ner</a:t>
            </a:r>
            <a:r>
              <a:rPr lang="en-US" sz="4000" dirty="0">
                <a:solidFill>
                  <a:prstClr val="white"/>
                </a:solidFill>
                <a:latin typeface="Calibri" panose="020F0502020204030204"/>
              </a:rPr>
              <a:t>d T-Shirts</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Buttons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Stickers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Tote </a:t>
            </a:r>
            <a:r>
              <a:rPr lang="en-US" sz="4000" dirty="0">
                <a:solidFill>
                  <a:prstClr val="white"/>
                </a:solidFill>
                <a:latin typeface="Calibri" panose="020F0502020204030204"/>
              </a:rPr>
              <a:t>B</a:t>
            </a:r>
            <a:r>
              <a:rPr kumimoji="0" lang="en-US" sz="4000" b="0" i="0" u="none" strike="noStrike" kern="1200" cap="none" spc="0" normalizeH="0" baseline="0" noProof="0">
                <a:ln>
                  <a:noFill/>
                </a:ln>
                <a:solidFill>
                  <a:prstClr val="white"/>
                </a:solidFill>
                <a:effectLst/>
                <a:uLnTx/>
                <a:uFillTx/>
                <a:latin typeface="Calibri" panose="020F0502020204030204"/>
                <a:ea typeface="+mn-ea"/>
                <a:cs typeface="+mn-cs"/>
              </a:rPr>
              <a:t>ags</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Coffee Mugs and Travel </a:t>
            </a:r>
            <a:r>
              <a:rPr lang="en-US" sz="4000" dirty="0">
                <a:solidFill>
                  <a:prstClr val="white"/>
                </a:solidFill>
                <a:latin typeface="Calibri" panose="020F0502020204030204"/>
              </a:rPr>
              <a:t>M</a:t>
            </a:r>
            <a:r>
              <a:rPr kumimoji="0" lang="en-US" sz="4000" b="0" i="0" u="none" strike="noStrike" kern="1200" cap="none" spc="0" normalizeH="0" baseline="0" noProof="0" dirty="0" err="1">
                <a:ln>
                  <a:noFill/>
                </a:ln>
                <a:solidFill>
                  <a:prstClr val="white"/>
                </a:solidFill>
                <a:effectLst/>
                <a:uLnTx/>
                <a:uFillTx/>
                <a:latin typeface="Calibri" panose="020F0502020204030204"/>
                <a:ea typeface="+mn-ea"/>
                <a:cs typeface="+mn-cs"/>
              </a:rPr>
              <a:t>ugs</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000" dirty="0">
                <a:solidFill>
                  <a:prstClr val="white"/>
                </a:solidFill>
                <a:latin typeface="Calibri" panose="020F0502020204030204"/>
              </a:rPr>
              <a:t>Yard Signs</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671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427172" y="225538"/>
            <a:ext cx="11337655" cy="1325563"/>
          </a:xfrm>
        </p:spPr>
        <p:txBody>
          <a:bodyPr>
            <a:normAutofit fontScale="90000"/>
          </a:bodyPr>
          <a:lstStyle/>
          <a:p>
            <a:pPr algn="ctr"/>
            <a:r>
              <a:rPr lang="en-US" sz="4900" b="1" dirty="0">
                <a:solidFill>
                  <a:srgbClr val="92D050"/>
                </a:solidFill>
                <a:latin typeface="Calibri body"/>
              </a:rPr>
              <a:t>Jobs with the census</a:t>
            </a:r>
            <a:br>
              <a:rPr lang="en-US" sz="8000" b="1" dirty="0">
                <a:solidFill>
                  <a:srgbClr val="92D050"/>
                </a:solidFill>
                <a:latin typeface="Calibri body"/>
              </a:rPr>
            </a:br>
            <a:endParaRPr lang="en-US" sz="7300" b="1" i="1" dirty="0">
              <a:solidFill>
                <a:schemeClr val="bg1"/>
              </a:solidFill>
              <a:latin typeface="Calibri body"/>
            </a:endParaRPr>
          </a:p>
        </p:txBody>
      </p:sp>
      <p:pic>
        <p:nvPicPr>
          <p:cNvPr id="6" name="Picture 5">
            <a:extLst>
              <a:ext uri="{FF2B5EF4-FFF2-40B4-BE49-F238E27FC236}">
                <a16:creationId xmlns:a16="http://schemas.microsoft.com/office/drawing/2014/main" id="{34CF666C-039D-4DC9-BD32-0D09723AC521}"/>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10096500" y="4390560"/>
            <a:ext cx="1852519" cy="2241902"/>
          </a:xfrm>
          <a:prstGeom prst="rect">
            <a:avLst/>
          </a:prstGeom>
        </p:spPr>
      </p:pic>
      <p:sp>
        <p:nvSpPr>
          <p:cNvPr id="5" name="TextBox 4">
            <a:extLst>
              <a:ext uri="{FF2B5EF4-FFF2-40B4-BE49-F238E27FC236}">
                <a16:creationId xmlns:a16="http://schemas.microsoft.com/office/drawing/2014/main" id="{B1FAA0FB-5165-4733-9A17-925580580BA6}"/>
              </a:ext>
            </a:extLst>
          </p:cNvPr>
          <p:cNvSpPr txBox="1"/>
          <p:nvPr/>
        </p:nvSpPr>
        <p:spPr>
          <a:xfrm>
            <a:off x="427172" y="5155134"/>
            <a:ext cx="9766453" cy="1477328"/>
          </a:xfrm>
          <a:prstGeom prst="rect">
            <a:avLst/>
          </a:prstGeom>
          <a:noFill/>
        </p:spPr>
        <p:txBody>
          <a:bodyPr wrap="square" rtlCol="0">
            <a:spAutoFit/>
          </a:bodyPr>
          <a:lstStyle/>
          <a:p>
            <a:r>
              <a:rPr lang="en-US" sz="3600" dirty="0">
                <a:solidFill>
                  <a:schemeClr val="bg1"/>
                </a:solidFill>
              </a:rPr>
              <a:t>The Census Bureau is hiring now:</a:t>
            </a:r>
          </a:p>
          <a:p>
            <a:r>
              <a:rPr lang="en-US" sz="3600" b="1" dirty="0">
                <a:solidFill>
                  <a:srgbClr val="92D050"/>
                </a:solidFill>
              </a:rPr>
              <a:t>https://2020census.gov/en/jobs</a:t>
            </a:r>
            <a:endParaRPr lang="en-US" sz="3600" dirty="0">
              <a:solidFill>
                <a:srgbClr val="92D050"/>
              </a:solidFill>
            </a:endParaRPr>
          </a:p>
          <a:p>
            <a:endParaRPr lang="en-US" dirty="0"/>
          </a:p>
        </p:txBody>
      </p:sp>
      <p:sp>
        <p:nvSpPr>
          <p:cNvPr id="8" name="TextBox 7">
            <a:extLst>
              <a:ext uri="{FF2B5EF4-FFF2-40B4-BE49-F238E27FC236}">
                <a16:creationId xmlns:a16="http://schemas.microsoft.com/office/drawing/2014/main" id="{EB7F61B2-9C8B-42E5-BDEE-4EC5F35FE7C7}"/>
              </a:ext>
            </a:extLst>
          </p:cNvPr>
          <p:cNvSpPr txBox="1"/>
          <p:nvPr/>
        </p:nvSpPr>
        <p:spPr>
          <a:xfrm>
            <a:off x="1063738" y="1042333"/>
            <a:ext cx="9766453" cy="3693319"/>
          </a:xfrm>
          <a:prstGeom prst="rect">
            <a:avLst/>
          </a:prstGeom>
          <a:noFill/>
        </p:spPr>
        <p:txBody>
          <a:bodyPr wrap="square" rtlCol="0">
            <a:spAutoFit/>
          </a:bodyPr>
          <a:lstStyle/>
          <a:p>
            <a:pPr lvl="0"/>
            <a:r>
              <a:rPr lang="en-US" dirty="0">
                <a:solidFill>
                  <a:schemeClr val="bg1"/>
                </a:solidFill>
              </a:rPr>
              <a:t>Qualifications: </a:t>
            </a:r>
          </a:p>
          <a:p>
            <a:pPr marL="285750" lvl="0" indent="-285750">
              <a:buFont typeface="Arial" panose="020B0604020202020204" pitchFamily="34" charset="0"/>
              <a:buChar char="•"/>
            </a:pPr>
            <a:r>
              <a:rPr lang="en-US" dirty="0">
                <a:solidFill>
                  <a:schemeClr val="bg1"/>
                </a:solidFill>
              </a:rPr>
              <a:t>Be at least 18 years old by April 1, 2020. </a:t>
            </a:r>
          </a:p>
          <a:p>
            <a:pPr marL="285750" lvl="0" indent="-285750">
              <a:buFont typeface="Arial" panose="020B0604020202020204" pitchFamily="34" charset="0"/>
              <a:buChar char="•"/>
            </a:pPr>
            <a:r>
              <a:rPr lang="en-US" dirty="0">
                <a:solidFill>
                  <a:schemeClr val="bg1"/>
                </a:solidFill>
              </a:rPr>
              <a:t>Have a valid social security number. </a:t>
            </a:r>
          </a:p>
          <a:p>
            <a:pPr marL="285750" lvl="0" indent="-285750">
              <a:buFont typeface="Arial" panose="020B0604020202020204" pitchFamily="34" charset="0"/>
              <a:buChar char="•"/>
            </a:pPr>
            <a:r>
              <a:rPr lang="en-US" dirty="0">
                <a:solidFill>
                  <a:schemeClr val="bg1"/>
                </a:solidFill>
              </a:rPr>
              <a:t>Be a U.S. citizen. </a:t>
            </a:r>
          </a:p>
          <a:p>
            <a:pPr marL="285750" lvl="0" indent="-285750">
              <a:buFont typeface="Arial" panose="020B0604020202020204" pitchFamily="34" charset="0"/>
              <a:buChar char="•"/>
            </a:pPr>
            <a:r>
              <a:rPr lang="en-US" dirty="0">
                <a:solidFill>
                  <a:schemeClr val="bg1"/>
                </a:solidFill>
              </a:rPr>
              <a:t>Have a valid email address.</a:t>
            </a:r>
          </a:p>
          <a:p>
            <a:pPr marL="285750" lvl="0" indent="-285750">
              <a:buFont typeface="Arial" panose="020B0604020202020204" pitchFamily="34" charset="0"/>
              <a:buChar char="•"/>
            </a:pPr>
            <a:r>
              <a:rPr lang="en-US" dirty="0">
                <a:solidFill>
                  <a:schemeClr val="bg1"/>
                </a:solidFill>
              </a:rPr>
              <a:t>Be available to work flexible hours, including some day, evenings, and weekends. </a:t>
            </a:r>
          </a:p>
          <a:p>
            <a:pPr marL="285750" lvl="0" indent="-285750">
              <a:buFont typeface="Arial" panose="020B0604020202020204" pitchFamily="34" charset="0"/>
              <a:buChar char="•"/>
            </a:pPr>
            <a:r>
              <a:rPr lang="en-US" dirty="0">
                <a:solidFill>
                  <a:schemeClr val="bg1"/>
                </a:solidFill>
              </a:rPr>
              <a:t>Pass a U.S. Census criminal background check.*</a:t>
            </a:r>
          </a:p>
          <a:p>
            <a:pPr marL="285750" lvl="0" indent="-285750">
              <a:buFont typeface="Arial" panose="020B0604020202020204" pitchFamily="34" charset="0"/>
              <a:buChar char="•"/>
            </a:pPr>
            <a:r>
              <a:rPr lang="en-US" dirty="0">
                <a:solidFill>
                  <a:schemeClr val="bg1"/>
                </a:solidFill>
              </a:rPr>
              <a:t>Be registered with the Selective Service System, or have a qualifying exemption, if you are male and were born after December 31, 1959.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Some specific positions require employees to have access to a vehicle and maintain a valid driver’s license.</a:t>
            </a:r>
          </a:p>
          <a:p>
            <a:endParaRPr lang="en-US" dirty="0"/>
          </a:p>
        </p:txBody>
      </p:sp>
    </p:spTree>
    <p:extLst>
      <p:ext uri="{BB962C8B-B14F-4D97-AF65-F5344CB8AC3E}">
        <p14:creationId xmlns:p14="http://schemas.microsoft.com/office/powerpoint/2010/main" val="4162181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148955" y="376237"/>
            <a:ext cx="12489910" cy="1325563"/>
          </a:xfrm>
        </p:spPr>
        <p:txBody>
          <a:bodyPr>
            <a:normAutofit/>
          </a:bodyPr>
          <a:lstStyle/>
          <a:p>
            <a:pPr algn="ctr"/>
            <a:r>
              <a:rPr lang="en-US" sz="8000" b="1" dirty="0">
                <a:solidFill>
                  <a:schemeClr val="bg1"/>
                </a:solidFill>
                <a:latin typeface="Calibri body"/>
              </a:rPr>
              <a:t>Community Outreach</a:t>
            </a:r>
          </a:p>
        </p:txBody>
      </p:sp>
      <p:sp>
        <p:nvSpPr>
          <p:cNvPr id="2" name="TextBox 1">
            <a:extLst>
              <a:ext uri="{FF2B5EF4-FFF2-40B4-BE49-F238E27FC236}">
                <a16:creationId xmlns:a16="http://schemas.microsoft.com/office/drawing/2014/main" id="{EBE8FC76-8CE5-404D-8EA6-4A500A3D1D7B}"/>
              </a:ext>
            </a:extLst>
          </p:cNvPr>
          <p:cNvSpPr txBox="1"/>
          <p:nvPr/>
        </p:nvSpPr>
        <p:spPr>
          <a:xfrm>
            <a:off x="1127759" y="1849120"/>
            <a:ext cx="8224787" cy="477054"/>
          </a:xfrm>
          <a:prstGeom prst="rect">
            <a:avLst/>
          </a:prstGeom>
          <a:noFill/>
        </p:spPr>
        <p:txBody>
          <a:bodyPr wrap="square" rtlCol="0">
            <a:spAutoFit/>
          </a:bodyPr>
          <a:lstStyle/>
          <a:p>
            <a:pPr marL="285750" indent="-285750">
              <a:buFont typeface="Arial" panose="020B0604020202020204" pitchFamily="34" charset="0"/>
              <a:buChar char="•"/>
            </a:pPr>
            <a:r>
              <a:rPr lang="en-US" sz="2500" dirty="0">
                <a:solidFill>
                  <a:schemeClr val="bg1"/>
                </a:solidFill>
              </a:rPr>
              <a:t>Apartment toolkit (coming soon!)</a:t>
            </a:r>
          </a:p>
        </p:txBody>
      </p:sp>
    </p:spTree>
    <p:extLst>
      <p:ext uri="{BB962C8B-B14F-4D97-AF65-F5344CB8AC3E}">
        <p14:creationId xmlns:p14="http://schemas.microsoft.com/office/powerpoint/2010/main" val="3632939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148955" y="376237"/>
            <a:ext cx="12489910" cy="1325563"/>
          </a:xfrm>
        </p:spPr>
        <p:txBody>
          <a:bodyPr>
            <a:normAutofit/>
          </a:bodyPr>
          <a:lstStyle/>
          <a:p>
            <a:pPr algn="ctr"/>
            <a:r>
              <a:rPr lang="en-US" sz="8000" b="1" dirty="0">
                <a:solidFill>
                  <a:schemeClr val="bg1"/>
                </a:solidFill>
                <a:latin typeface="Calibri body"/>
              </a:rPr>
              <a:t>Gov Delivery</a:t>
            </a:r>
          </a:p>
        </p:txBody>
      </p:sp>
    </p:spTree>
    <p:extLst>
      <p:ext uri="{BB962C8B-B14F-4D97-AF65-F5344CB8AC3E}">
        <p14:creationId xmlns:p14="http://schemas.microsoft.com/office/powerpoint/2010/main" val="40414344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325572" y="2245677"/>
            <a:ext cx="11337655" cy="1325563"/>
          </a:xfrm>
        </p:spPr>
        <p:txBody>
          <a:bodyPr>
            <a:normAutofit fontScale="90000"/>
          </a:bodyPr>
          <a:lstStyle/>
          <a:p>
            <a:pPr algn="ctr"/>
            <a:r>
              <a:rPr lang="en-US" sz="8000" b="1" dirty="0">
                <a:solidFill>
                  <a:srgbClr val="92D050"/>
                </a:solidFill>
                <a:latin typeface="Calibri body"/>
              </a:rPr>
              <a:t>Community Outreach:</a:t>
            </a:r>
            <a:br>
              <a:rPr lang="en-US" sz="8000" b="1" dirty="0">
                <a:solidFill>
                  <a:srgbClr val="92D050"/>
                </a:solidFill>
                <a:latin typeface="Calibri body"/>
              </a:rPr>
            </a:br>
            <a:br>
              <a:rPr lang="en-US" sz="8000" b="1" dirty="0">
                <a:solidFill>
                  <a:srgbClr val="92D050"/>
                </a:solidFill>
                <a:latin typeface="Calibri body"/>
              </a:rPr>
            </a:br>
            <a:r>
              <a:rPr lang="en-US" sz="7300" b="1" i="1" dirty="0">
                <a:solidFill>
                  <a:schemeClr val="bg1"/>
                </a:solidFill>
                <a:latin typeface="Calibri body"/>
              </a:rPr>
              <a:t>What are some ways you would conduct census engagement in your community? </a:t>
            </a:r>
          </a:p>
        </p:txBody>
      </p:sp>
    </p:spTree>
    <p:extLst>
      <p:ext uri="{BB962C8B-B14F-4D97-AF65-F5344CB8AC3E}">
        <p14:creationId xmlns:p14="http://schemas.microsoft.com/office/powerpoint/2010/main" val="1423638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9000" b="-9000"/>
          </a:stretch>
        </a:blip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06812F36-6622-4346-B0A8-3831DD0918F6}"/>
              </a:ext>
            </a:extLst>
          </p:cNvPr>
          <p:cNvSpPr/>
          <p:nvPr/>
        </p:nvSpPr>
        <p:spPr>
          <a:xfrm>
            <a:off x="2425700" y="1511300"/>
            <a:ext cx="7112000" cy="4229100"/>
          </a:xfrm>
          <a:prstGeom prst="ellipse">
            <a:avLst/>
          </a:prstGeom>
          <a:solidFill>
            <a:srgbClr val="A2BBC2">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CB38B20-0C5B-4472-A34E-ACAAC7B6B358}"/>
              </a:ext>
            </a:extLst>
          </p:cNvPr>
          <p:cNvSpPr txBox="1"/>
          <p:nvPr/>
        </p:nvSpPr>
        <p:spPr>
          <a:xfrm>
            <a:off x="3378200" y="2781300"/>
            <a:ext cx="6629400" cy="1631216"/>
          </a:xfrm>
          <a:prstGeom prst="rect">
            <a:avLst/>
          </a:prstGeom>
          <a:noFill/>
        </p:spPr>
        <p:txBody>
          <a:bodyPr wrap="square" rtlCol="0">
            <a:spAutoFit/>
          </a:bodyPr>
          <a:lstStyle/>
          <a:p>
            <a:r>
              <a:rPr lang="en-US" sz="5000" b="1" dirty="0">
                <a:solidFill>
                  <a:srgbClr val="002060"/>
                </a:solidFill>
              </a:rPr>
              <a:t>We are not meant to know everything.</a:t>
            </a:r>
          </a:p>
        </p:txBody>
      </p:sp>
    </p:spTree>
    <p:extLst>
      <p:ext uri="{BB962C8B-B14F-4D97-AF65-F5344CB8AC3E}">
        <p14:creationId xmlns:p14="http://schemas.microsoft.com/office/powerpoint/2010/main" val="33570735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724981" y="2300051"/>
            <a:ext cx="10515600" cy="1325563"/>
          </a:xfrm>
        </p:spPr>
        <p:txBody>
          <a:bodyPr>
            <a:normAutofit/>
          </a:bodyPr>
          <a:lstStyle/>
          <a:p>
            <a:pPr algn="ctr"/>
            <a:r>
              <a:rPr lang="en-US" sz="8000" b="1">
                <a:solidFill>
                  <a:srgbClr val="92D050"/>
                </a:solidFill>
                <a:latin typeface="Calibri body"/>
              </a:rPr>
              <a:t>72</a:t>
            </a:r>
            <a:r>
              <a:rPr lang="en-US" sz="8000" b="1">
                <a:solidFill>
                  <a:schemeClr val="bg1"/>
                </a:solidFill>
                <a:latin typeface="Calibri body"/>
              </a:rPr>
              <a:t> years</a:t>
            </a:r>
            <a:endParaRPr lang="en-US" sz="8000" b="1" dirty="0">
              <a:solidFill>
                <a:schemeClr val="bg1"/>
              </a:solidFill>
              <a:latin typeface="Calibri body"/>
            </a:endParaRPr>
          </a:p>
        </p:txBody>
      </p:sp>
      <p:sp>
        <p:nvSpPr>
          <p:cNvPr id="5" name="Title 1">
            <a:extLst>
              <a:ext uri="{FF2B5EF4-FFF2-40B4-BE49-F238E27FC236}">
                <a16:creationId xmlns:a16="http://schemas.microsoft.com/office/drawing/2014/main" id="{4B80A729-35D0-4397-8495-12CA5819C82E}"/>
              </a:ext>
            </a:extLst>
          </p:cNvPr>
          <p:cNvSpPr txBox="1">
            <a:spLocks/>
          </p:cNvSpPr>
          <p:nvPr/>
        </p:nvSpPr>
        <p:spPr>
          <a:xfrm>
            <a:off x="469009" y="230005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0" b="1" i="0" u="none" strike="noStrike" kern="1200" cap="none" spc="0" normalizeH="0" baseline="0" noProof="0" dirty="0">
                <a:ln>
                  <a:noFill/>
                </a:ln>
                <a:solidFill>
                  <a:srgbClr val="92D050"/>
                </a:solidFill>
                <a:effectLst/>
                <a:uLnTx/>
                <a:uFillTx/>
                <a:latin typeface="Calibri body"/>
                <a:ea typeface="+mj-ea"/>
                <a:cs typeface="+mj-cs"/>
              </a:rPr>
              <a:t>2092</a:t>
            </a:r>
            <a:endParaRPr kumimoji="0" lang="en-US" sz="8000" b="1" i="0" u="none" strike="noStrike" kern="1200" cap="none" spc="0" normalizeH="0" baseline="0" noProof="0" dirty="0">
              <a:ln>
                <a:noFill/>
              </a:ln>
              <a:solidFill>
                <a:prstClr val="white"/>
              </a:solidFill>
              <a:effectLst/>
              <a:uLnTx/>
              <a:uFillTx/>
              <a:latin typeface="Calibri body"/>
              <a:ea typeface="+mj-ea"/>
              <a:cs typeface="+mj-cs"/>
            </a:endParaRPr>
          </a:p>
        </p:txBody>
      </p:sp>
    </p:spTree>
    <p:extLst>
      <p:ext uri="{BB962C8B-B14F-4D97-AF65-F5344CB8AC3E}">
        <p14:creationId xmlns:p14="http://schemas.microsoft.com/office/powerpoint/2010/main" val="2467000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E5AD629-1F44-4787-B4E4-60BBB10938D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cxnSp>
        <p:nvCxnSpPr>
          <p:cNvPr id="6" name="Straight Arrow Connector 5">
            <a:extLst>
              <a:ext uri="{FF2B5EF4-FFF2-40B4-BE49-F238E27FC236}">
                <a16:creationId xmlns:a16="http://schemas.microsoft.com/office/drawing/2014/main" id="{CFC3303B-3E88-4D48-B836-D1EE0197E90D}"/>
              </a:ext>
            </a:extLst>
          </p:cNvPr>
          <p:cNvCxnSpPr>
            <a:cxnSpLocks/>
          </p:cNvCxnSpPr>
          <p:nvPr/>
        </p:nvCxnSpPr>
        <p:spPr>
          <a:xfrm flipH="1" flipV="1">
            <a:off x="4813301" y="3107950"/>
            <a:ext cx="1758949" cy="1445000"/>
          </a:xfrm>
          <a:prstGeom prst="straightConnector1">
            <a:avLst/>
          </a:prstGeom>
          <a:ln w="190500">
            <a:solidFill>
              <a:srgbClr val="002060"/>
            </a:solidFill>
            <a:tailEnd type="triangle"/>
          </a:ln>
        </p:spPr>
        <p:style>
          <a:lnRef idx="3">
            <a:schemeClr val="dk1"/>
          </a:lnRef>
          <a:fillRef idx="0">
            <a:schemeClr val="dk1"/>
          </a:fillRef>
          <a:effectRef idx="2">
            <a:schemeClr val="dk1"/>
          </a:effectRef>
          <a:fontRef idx="minor">
            <a:schemeClr val="tx1"/>
          </a:fontRef>
        </p:style>
      </p:cxnSp>
      <p:sp>
        <p:nvSpPr>
          <p:cNvPr id="8" name="Title 1">
            <a:extLst>
              <a:ext uri="{FF2B5EF4-FFF2-40B4-BE49-F238E27FC236}">
                <a16:creationId xmlns:a16="http://schemas.microsoft.com/office/drawing/2014/main" id="{FAB757B1-A81E-4E6E-9BB6-EA02FBA5EEF2}"/>
              </a:ext>
            </a:extLst>
          </p:cNvPr>
          <p:cNvSpPr>
            <a:spLocks noGrp="1"/>
          </p:cNvSpPr>
          <p:nvPr>
            <p:ph type="title"/>
          </p:nvPr>
        </p:nvSpPr>
        <p:spPr>
          <a:xfrm>
            <a:off x="4813300" y="4552950"/>
            <a:ext cx="5234494" cy="820974"/>
          </a:xfrm>
        </p:spPr>
        <p:txBody>
          <a:bodyPr>
            <a:noAutofit/>
          </a:bodyPr>
          <a:lstStyle/>
          <a:p>
            <a:pPr algn="ctr"/>
            <a:r>
              <a:rPr lang="en-US" sz="7000" b="1" dirty="0">
                <a:solidFill>
                  <a:srgbClr val="002060"/>
                </a:solidFill>
                <a:latin typeface="Calibri body"/>
              </a:rPr>
              <a:t>Me! </a:t>
            </a:r>
          </a:p>
        </p:txBody>
      </p:sp>
      <p:sp>
        <p:nvSpPr>
          <p:cNvPr id="10" name="Title 1">
            <a:extLst>
              <a:ext uri="{FF2B5EF4-FFF2-40B4-BE49-F238E27FC236}">
                <a16:creationId xmlns:a16="http://schemas.microsoft.com/office/drawing/2014/main" id="{C03DB783-EC72-42DE-BCB2-AA46A7A7E0F1}"/>
              </a:ext>
            </a:extLst>
          </p:cNvPr>
          <p:cNvSpPr txBox="1">
            <a:spLocks/>
          </p:cNvSpPr>
          <p:nvPr/>
        </p:nvSpPr>
        <p:spPr>
          <a:xfrm>
            <a:off x="8051800" y="222013"/>
            <a:ext cx="4381500" cy="188618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solidFill>
                  <a:schemeClr val="bg1"/>
                </a:solidFill>
                <a:latin typeface="Calibri body"/>
              </a:rPr>
              <a:t>Raleigh, NC</a:t>
            </a:r>
          </a:p>
          <a:p>
            <a:pPr algn="ctr"/>
            <a:r>
              <a:rPr lang="en-US" sz="5000" b="1" dirty="0" err="1">
                <a:solidFill>
                  <a:schemeClr val="bg1"/>
                </a:solidFill>
                <a:latin typeface="Calibri body"/>
              </a:rPr>
              <a:t>Snowpocalypse</a:t>
            </a:r>
            <a:r>
              <a:rPr lang="en-US" sz="5000" b="1" dirty="0">
                <a:solidFill>
                  <a:schemeClr val="bg1"/>
                </a:solidFill>
                <a:latin typeface="Calibri body"/>
              </a:rPr>
              <a:t> 2014</a:t>
            </a:r>
          </a:p>
        </p:txBody>
      </p:sp>
    </p:spTree>
    <p:extLst>
      <p:ext uri="{BB962C8B-B14F-4D97-AF65-F5344CB8AC3E}">
        <p14:creationId xmlns:p14="http://schemas.microsoft.com/office/powerpoint/2010/main" val="26699122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bg>
      <p:bgPr>
        <a:solidFill>
          <a:srgbClr val="013765"/>
        </a:solidFill>
        <a:effectLst/>
      </p:bgPr>
    </p:bg>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84489F31-EF06-48C2-AC5D-6985D2D39754}"/>
              </a:ext>
            </a:extLst>
          </p:cNvPr>
          <p:cNvGraphicFramePr>
            <a:graphicFrameLocks noGrp="1"/>
          </p:cNvGraphicFramePr>
          <p:nvPr>
            <p:ph idx="1"/>
            <p:extLst>
              <p:ext uri="{D42A27DB-BD31-4B8C-83A1-F6EECF244321}">
                <p14:modId xmlns:p14="http://schemas.microsoft.com/office/powerpoint/2010/main" val="3233031408"/>
              </p:ext>
            </p:extLst>
          </p:nvPr>
        </p:nvGraphicFramePr>
        <p:xfrm>
          <a:off x="1954212" y="768496"/>
          <a:ext cx="8283575" cy="53210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76268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rgbClr val="013765"/>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C56E46-6705-492E-B8B6-CA06CFA6CBC0}"/>
              </a:ext>
            </a:extLst>
          </p:cNvPr>
          <p:cNvSpPr>
            <a:spLocks noGrp="1"/>
          </p:cNvSpPr>
          <p:nvPr>
            <p:ph idx="1"/>
          </p:nvPr>
        </p:nvSpPr>
        <p:spPr>
          <a:xfrm>
            <a:off x="190500" y="250825"/>
            <a:ext cx="11811000" cy="4351338"/>
          </a:xfrm>
        </p:spPr>
        <p:txBody>
          <a:bodyPr>
            <a:noAutofit/>
          </a:bodyPr>
          <a:lstStyle/>
          <a:p>
            <a:pPr marL="0" indent="0">
              <a:buNone/>
            </a:pPr>
            <a:r>
              <a:rPr lang="en-US" sz="4000" b="1" dirty="0">
                <a:solidFill>
                  <a:srgbClr val="92D050"/>
                </a:solidFill>
              </a:rPr>
              <a:t>Pitch and Discuss</a:t>
            </a:r>
          </a:p>
          <a:p>
            <a:pPr marL="0" indent="0">
              <a:buNone/>
            </a:pPr>
            <a:endParaRPr lang="en-US" sz="3000" b="1" dirty="0">
              <a:solidFill>
                <a:srgbClr val="92D050"/>
              </a:solidFill>
            </a:endParaRPr>
          </a:p>
          <a:p>
            <a:r>
              <a:rPr lang="en-US" sz="3000" b="1" dirty="0">
                <a:solidFill>
                  <a:schemeClr val="bg1"/>
                </a:solidFill>
              </a:rPr>
              <a:t>Describe your user</a:t>
            </a:r>
          </a:p>
          <a:p>
            <a:pPr marL="0" indent="0">
              <a:buNone/>
            </a:pPr>
            <a:endParaRPr lang="en-US" sz="3000" b="1" dirty="0">
              <a:solidFill>
                <a:schemeClr val="bg1"/>
              </a:solidFill>
            </a:endParaRPr>
          </a:p>
          <a:p>
            <a:r>
              <a:rPr lang="en-US" sz="3000" b="1" dirty="0">
                <a:solidFill>
                  <a:schemeClr val="bg1"/>
                </a:solidFill>
              </a:rPr>
              <a:t>Identify the users barrier to Census participation</a:t>
            </a:r>
          </a:p>
          <a:p>
            <a:pPr marL="0" indent="0">
              <a:buNone/>
            </a:pPr>
            <a:endParaRPr lang="en-US" sz="3000" b="1" dirty="0">
              <a:solidFill>
                <a:schemeClr val="bg1"/>
              </a:solidFill>
            </a:endParaRPr>
          </a:p>
          <a:p>
            <a:r>
              <a:rPr lang="en-US" sz="3000" b="1" dirty="0">
                <a:solidFill>
                  <a:schemeClr val="bg1"/>
                </a:solidFill>
              </a:rPr>
              <a:t>Walk through your idea with the group</a:t>
            </a:r>
          </a:p>
          <a:p>
            <a:pPr marL="0" indent="0">
              <a:buNone/>
            </a:pPr>
            <a:endParaRPr lang="en-US" sz="3000" b="1" dirty="0">
              <a:solidFill>
                <a:schemeClr val="bg1"/>
              </a:solidFill>
            </a:endParaRPr>
          </a:p>
          <a:p>
            <a:r>
              <a:rPr lang="en-US" sz="3000" b="1" dirty="0">
                <a:solidFill>
                  <a:schemeClr val="bg1"/>
                </a:solidFill>
              </a:rPr>
              <a:t>What resources are needed?</a:t>
            </a:r>
          </a:p>
          <a:p>
            <a:endParaRPr lang="en-US" sz="3000" b="1" dirty="0">
              <a:solidFill>
                <a:schemeClr val="bg1"/>
              </a:solidFill>
            </a:endParaRPr>
          </a:p>
          <a:p>
            <a:r>
              <a:rPr lang="en-US" sz="3000" b="1" dirty="0">
                <a:solidFill>
                  <a:schemeClr val="bg1"/>
                </a:solidFill>
              </a:rPr>
              <a:t>Group feedback </a:t>
            </a:r>
          </a:p>
        </p:txBody>
      </p:sp>
    </p:spTree>
    <p:extLst>
      <p:ext uri="{BB962C8B-B14F-4D97-AF65-F5344CB8AC3E}">
        <p14:creationId xmlns:p14="http://schemas.microsoft.com/office/powerpoint/2010/main" val="32882485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62144" y="2192830"/>
            <a:ext cx="12489910" cy="1325563"/>
          </a:xfrm>
        </p:spPr>
        <p:txBody>
          <a:bodyPr>
            <a:normAutofit fontScale="90000"/>
          </a:bodyPr>
          <a:lstStyle/>
          <a:p>
            <a:pPr algn="ctr"/>
            <a:r>
              <a:rPr lang="en-US" sz="8000" b="1" dirty="0">
                <a:solidFill>
                  <a:srgbClr val="92D050"/>
                </a:solidFill>
                <a:latin typeface="Calibri body"/>
              </a:rPr>
              <a:t>Follow up from the State:</a:t>
            </a:r>
            <a:br>
              <a:rPr lang="en-US" sz="8000" b="1" dirty="0">
                <a:solidFill>
                  <a:srgbClr val="92D050"/>
                </a:solidFill>
                <a:latin typeface="Calibri body"/>
              </a:rPr>
            </a:br>
            <a:br>
              <a:rPr lang="en-US" sz="8000" b="1" dirty="0">
                <a:solidFill>
                  <a:srgbClr val="92D050"/>
                </a:solidFill>
                <a:latin typeface="Calibri body"/>
              </a:rPr>
            </a:br>
            <a:r>
              <a:rPr lang="en-US" sz="3000" b="1" dirty="0">
                <a:solidFill>
                  <a:schemeClr val="bg1"/>
                </a:solidFill>
                <a:latin typeface="Calibri body"/>
              </a:rPr>
              <a:t>Contact: Rachel Dame</a:t>
            </a:r>
            <a:br>
              <a:rPr lang="en-US" sz="3000" b="1" dirty="0">
                <a:solidFill>
                  <a:schemeClr val="bg1"/>
                </a:solidFill>
                <a:latin typeface="Calibri body"/>
              </a:rPr>
            </a:br>
            <a:r>
              <a:rPr lang="en-US" sz="3000" b="1" dirty="0">
                <a:solidFill>
                  <a:schemeClr val="bg1"/>
                </a:solidFill>
                <a:latin typeface="Calibri body"/>
                <a:hlinkClick r:id="rId3">
                  <a:extLst>
                    <a:ext uri="{A12FA001-AC4F-418D-AE19-62706E023703}">
                      <ahyp:hlinkClr xmlns:ahyp="http://schemas.microsoft.com/office/drawing/2018/hyperlinkcolor" val="tx"/>
                    </a:ext>
                  </a:extLst>
                </a:hlinkClick>
              </a:rPr>
              <a:t>Rachel.Dame@state.mn.us</a:t>
            </a:r>
            <a:br>
              <a:rPr lang="en-US" sz="3000" b="1" dirty="0">
                <a:solidFill>
                  <a:schemeClr val="bg1"/>
                </a:solidFill>
                <a:latin typeface="Calibri body"/>
              </a:rPr>
            </a:br>
            <a:r>
              <a:rPr lang="en-US" sz="3000" b="1" dirty="0">
                <a:solidFill>
                  <a:schemeClr val="bg1"/>
                </a:solidFill>
                <a:latin typeface="Calibri body"/>
              </a:rPr>
              <a:t>336-409-5467</a:t>
            </a:r>
            <a:br>
              <a:rPr lang="en-US" sz="3000" b="1" dirty="0">
                <a:solidFill>
                  <a:schemeClr val="bg1"/>
                </a:solidFill>
                <a:latin typeface="Calibri body"/>
              </a:rPr>
            </a:br>
            <a:br>
              <a:rPr lang="en-US" sz="3000" b="1" dirty="0">
                <a:solidFill>
                  <a:schemeClr val="bg1"/>
                </a:solidFill>
                <a:latin typeface="Calibri body"/>
              </a:rPr>
            </a:br>
            <a:r>
              <a:rPr lang="en-US" sz="3000" b="1" dirty="0">
                <a:solidFill>
                  <a:schemeClr val="bg1"/>
                </a:solidFill>
                <a:latin typeface="Calibri body"/>
              </a:rPr>
              <a:t>ALL the handouts and information from today will be located on our website under the “Training” tab.</a:t>
            </a:r>
            <a:br>
              <a:rPr lang="en-US" sz="8000" b="1" dirty="0">
                <a:solidFill>
                  <a:srgbClr val="92D050"/>
                </a:solidFill>
                <a:latin typeface="Calibri body"/>
              </a:rPr>
            </a:br>
            <a:endParaRPr lang="en-US" sz="8000" b="1" dirty="0">
              <a:solidFill>
                <a:schemeClr val="bg1"/>
              </a:solidFill>
              <a:latin typeface="Calibri body"/>
            </a:endParaRPr>
          </a:p>
        </p:txBody>
      </p:sp>
    </p:spTree>
    <p:extLst>
      <p:ext uri="{BB962C8B-B14F-4D97-AF65-F5344CB8AC3E}">
        <p14:creationId xmlns:p14="http://schemas.microsoft.com/office/powerpoint/2010/main" val="3276182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148955" y="2308321"/>
            <a:ext cx="12489910" cy="1325563"/>
          </a:xfrm>
        </p:spPr>
        <p:txBody>
          <a:bodyPr>
            <a:normAutofit/>
          </a:bodyPr>
          <a:lstStyle/>
          <a:p>
            <a:pPr algn="ctr"/>
            <a:r>
              <a:rPr lang="en-US" sz="8000" b="1" dirty="0">
                <a:solidFill>
                  <a:srgbClr val="92D050"/>
                </a:solidFill>
                <a:latin typeface="Calibri body"/>
              </a:rPr>
              <a:t>Questions?</a:t>
            </a:r>
            <a:endParaRPr lang="en-US" sz="8000" b="1" dirty="0">
              <a:solidFill>
                <a:schemeClr val="bg1"/>
              </a:solidFill>
              <a:latin typeface="Calibri body"/>
            </a:endParaRPr>
          </a:p>
        </p:txBody>
      </p:sp>
    </p:spTree>
    <p:extLst>
      <p:ext uri="{BB962C8B-B14F-4D97-AF65-F5344CB8AC3E}">
        <p14:creationId xmlns:p14="http://schemas.microsoft.com/office/powerpoint/2010/main" val="59565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9436AD1-016E-41C1-8E2B-8FFE0DC7B737}"/>
              </a:ext>
            </a:extLst>
          </p:cNvPr>
          <p:cNvSpPr>
            <a:spLocks noGrp="1"/>
          </p:cNvSpPr>
          <p:nvPr>
            <p:ph type="title"/>
          </p:nvPr>
        </p:nvSpPr>
        <p:spPr>
          <a:xfrm>
            <a:off x="724981" y="2300051"/>
            <a:ext cx="10515600" cy="1325563"/>
          </a:xfrm>
        </p:spPr>
        <p:txBody>
          <a:bodyPr>
            <a:normAutofit/>
          </a:bodyPr>
          <a:lstStyle/>
          <a:p>
            <a:pPr algn="ctr"/>
            <a:r>
              <a:rPr lang="en-US" sz="8000" b="1" dirty="0">
                <a:solidFill>
                  <a:schemeClr val="bg1"/>
                </a:solidFill>
                <a:latin typeface="Calibri body"/>
              </a:rPr>
              <a:t>Census Overview</a:t>
            </a:r>
          </a:p>
        </p:txBody>
      </p:sp>
    </p:spTree>
    <p:extLst>
      <p:ext uri="{BB962C8B-B14F-4D97-AF65-F5344CB8AC3E}">
        <p14:creationId xmlns:p14="http://schemas.microsoft.com/office/powerpoint/2010/main" val="2752311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782A554-14F8-4595-8A55-2F223257DDA0}"/>
              </a:ext>
            </a:extLst>
          </p:cNvPr>
          <p:cNvCxnSpPr>
            <a:cxnSpLocks/>
          </p:cNvCxnSpPr>
          <p:nvPr/>
        </p:nvCxnSpPr>
        <p:spPr>
          <a:xfrm>
            <a:off x="0" y="3991633"/>
            <a:ext cx="1219200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7E3365E2-23A8-48E9-86A5-8F62E41BA997}"/>
              </a:ext>
            </a:extLst>
          </p:cNvPr>
          <p:cNvSpPr/>
          <p:nvPr/>
        </p:nvSpPr>
        <p:spPr>
          <a:xfrm>
            <a:off x="938785" y="3756677"/>
            <a:ext cx="425449" cy="469911"/>
          </a:xfrm>
          <a:prstGeom prst="ellipse">
            <a:avLst/>
          </a:prstGeom>
          <a:noFill/>
          <a:ln w="19050">
            <a:solidFill>
              <a:srgbClr val="A2B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sp>
        <p:nvSpPr>
          <p:cNvPr id="6" name="Oval 5">
            <a:extLst>
              <a:ext uri="{FF2B5EF4-FFF2-40B4-BE49-F238E27FC236}">
                <a16:creationId xmlns:a16="http://schemas.microsoft.com/office/drawing/2014/main" id="{B6DE1B15-4E55-4873-96A2-8713893686E2}"/>
              </a:ext>
            </a:extLst>
          </p:cNvPr>
          <p:cNvSpPr/>
          <p:nvPr/>
        </p:nvSpPr>
        <p:spPr>
          <a:xfrm>
            <a:off x="1026099" y="3872009"/>
            <a:ext cx="241300" cy="257852"/>
          </a:xfrm>
          <a:prstGeom prst="ellipse">
            <a:avLst/>
          </a:prstGeom>
          <a:solidFill>
            <a:srgbClr val="A2BB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713696A-0C28-43D5-9BDA-30414DDFB5E6}"/>
              </a:ext>
            </a:extLst>
          </p:cNvPr>
          <p:cNvSpPr/>
          <p:nvPr/>
        </p:nvSpPr>
        <p:spPr>
          <a:xfrm>
            <a:off x="769353" y="3627228"/>
            <a:ext cx="768349" cy="73980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cxnSp>
        <p:nvCxnSpPr>
          <p:cNvPr id="10" name="Straight Connector 9">
            <a:extLst>
              <a:ext uri="{FF2B5EF4-FFF2-40B4-BE49-F238E27FC236}">
                <a16:creationId xmlns:a16="http://schemas.microsoft.com/office/drawing/2014/main" id="{8D8F71D0-2FF3-4AD9-973B-6BAE81FBF500}"/>
              </a:ext>
            </a:extLst>
          </p:cNvPr>
          <p:cNvCxnSpPr>
            <a:cxnSpLocks/>
          </p:cNvCxnSpPr>
          <p:nvPr/>
        </p:nvCxnSpPr>
        <p:spPr>
          <a:xfrm flipH="1">
            <a:off x="1141988" y="4385481"/>
            <a:ext cx="9522" cy="1371645"/>
          </a:xfrm>
          <a:prstGeom prst="line">
            <a:avLst/>
          </a:prstGeom>
          <a:ln w="19050">
            <a:solidFill>
              <a:srgbClr val="A2BBC2"/>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2C4D0B1-A9CF-4A1B-95AA-596983F70968}"/>
              </a:ext>
            </a:extLst>
          </p:cNvPr>
          <p:cNvSpPr/>
          <p:nvPr/>
        </p:nvSpPr>
        <p:spPr>
          <a:xfrm>
            <a:off x="1035630" y="5751900"/>
            <a:ext cx="215895" cy="277845"/>
          </a:xfrm>
          <a:prstGeom prst="ellipse">
            <a:avLst/>
          </a:prstGeom>
          <a:solidFill>
            <a:srgbClr val="A2BB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a:extLst>
              <a:ext uri="{FF2B5EF4-FFF2-40B4-BE49-F238E27FC236}">
                <a16:creationId xmlns:a16="http://schemas.microsoft.com/office/drawing/2014/main" id="{7DAC273A-DA5B-470D-9243-CFE33C02B1A7}"/>
              </a:ext>
            </a:extLst>
          </p:cNvPr>
          <p:cNvSpPr/>
          <p:nvPr/>
        </p:nvSpPr>
        <p:spPr>
          <a:xfrm>
            <a:off x="2876550" y="1695425"/>
            <a:ext cx="733425" cy="428674"/>
          </a:xfrm>
          <a:prstGeom prst="arc">
            <a:avLst>
              <a:gd name="adj1" fmla="val 16200000"/>
              <a:gd name="adj2" fmla="val 1630108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F4C9848A-3EA2-4EB8-BEDB-ACD531B70EF0}"/>
              </a:ext>
            </a:extLst>
          </p:cNvPr>
          <p:cNvSpPr txBox="1"/>
          <p:nvPr/>
        </p:nvSpPr>
        <p:spPr>
          <a:xfrm>
            <a:off x="563684" y="3063965"/>
            <a:ext cx="2473324" cy="646371"/>
          </a:xfrm>
          <a:prstGeom prst="rect">
            <a:avLst/>
          </a:prstGeom>
          <a:noFill/>
        </p:spPr>
        <p:txBody>
          <a:bodyPr wrap="square" rtlCol="0">
            <a:spAutoFit/>
          </a:bodyPr>
          <a:lstStyle/>
          <a:p>
            <a:r>
              <a:rPr lang="en-US" sz="3600" dirty="0">
                <a:solidFill>
                  <a:srgbClr val="A2BBC2"/>
                </a:solidFill>
              </a:rPr>
              <a:t>1790</a:t>
            </a:r>
          </a:p>
        </p:txBody>
      </p:sp>
      <p:sp>
        <p:nvSpPr>
          <p:cNvPr id="21" name="TextBox 20">
            <a:extLst>
              <a:ext uri="{FF2B5EF4-FFF2-40B4-BE49-F238E27FC236}">
                <a16:creationId xmlns:a16="http://schemas.microsoft.com/office/drawing/2014/main" id="{D95C0478-AD5E-4452-B44E-7E1F63FF9AB2}"/>
              </a:ext>
            </a:extLst>
          </p:cNvPr>
          <p:cNvSpPr txBox="1"/>
          <p:nvPr/>
        </p:nvSpPr>
        <p:spPr>
          <a:xfrm>
            <a:off x="530224" y="6029745"/>
            <a:ext cx="1600200" cy="369338"/>
          </a:xfrm>
          <a:prstGeom prst="rect">
            <a:avLst/>
          </a:prstGeom>
          <a:noFill/>
        </p:spPr>
        <p:txBody>
          <a:bodyPr wrap="square" rtlCol="0">
            <a:spAutoFit/>
          </a:bodyPr>
          <a:lstStyle/>
          <a:p>
            <a:r>
              <a:rPr lang="en-US" dirty="0">
                <a:solidFill>
                  <a:srgbClr val="A2BBC2"/>
                </a:solidFill>
              </a:rPr>
              <a:t>First Census</a:t>
            </a:r>
          </a:p>
        </p:txBody>
      </p:sp>
      <p:cxnSp>
        <p:nvCxnSpPr>
          <p:cNvPr id="23" name="Straight Connector 22">
            <a:extLst>
              <a:ext uri="{FF2B5EF4-FFF2-40B4-BE49-F238E27FC236}">
                <a16:creationId xmlns:a16="http://schemas.microsoft.com/office/drawing/2014/main" id="{65131AB0-09FC-4FB2-A700-BA428EBF91BA}"/>
              </a:ext>
            </a:extLst>
          </p:cNvPr>
          <p:cNvCxnSpPr>
            <a:cxnSpLocks/>
          </p:cNvCxnSpPr>
          <p:nvPr/>
        </p:nvCxnSpPr>
        <p:spPr>
          <a:xfrm>
            <a:off x="612776" y="6362614"/>
            <a:ext cx="990600" cy="0"/>
          </a:xfrm>
          <a:prstGeom prst="line">
            <a:avLst/>
          </a:prstGeom>
          <a:ln w="19050">
            <a:solidFill>
              <a:srgbClr val="A2BBC2"/>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385D491-84A0-434C-82D3-034C54654ED4}"/>
              </a:ext>
            </a:extLst>
          </p:cNvPr>
          <p:cNvSpPr/>
          <p:nvPr/>
        </p:nvSpPr>
        <p:spPr>
          <a:xfrm>
            <a:off x="4102187" y="3768421"/>
            <a:ext cx="425449" cy="469911"/>
          </a:xfrm>
          <a:prstGeom prst="ellipse">
            <a:avLst/>
          </a:pr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sp>
        <p:nvSpPr>
          <p:cNvPr id="28" name="Oval 27">
            <a:extLst>
              <a:ext uri="{FF2B5EF4-FFF2-40B4-BE49-F238E27FC236}">
                <a16:creationId xmlns:a16="http://schemas.microsoft.com/office/drawing/2014/main" id="{C1963922-77FD-441C-97E2-9E52562B059B}"/>
              </a:ext>
            </a:extLst>
          </p:cNvPr>
          <p:cNvSpPr/>
          <p:nvPr/>
        </p:nvSpPr>
        <p:spPr>
          <a:xfrm>
            <a:off x="4189531" y="3862706"/>
            <a:ext cx="241300" cy="25785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4941C128-C508-4E4B-9118-CF3235554B4D}"/>
              </a:ext>
            </a:extLst>
          </p:cNvPr>
          <p:cNvSpPr/>
          <p:nvPr/>
        </p:nvSpPr>
        <p:spPr>
          <a:xfrm>
            <a:off x="3913768" y="3641004"/>
            <a:ext cx="768349" cy="73980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cxnSp>
        <p:nvCxnSpPr>
          <p:cNvPr id="30" name="Straight Connector 29">
            <a:extLst>
              <a:ext uri="{FF2B5EF4-FFF2-40B4-BE49-F238E27FC236}">
                <a16:creationId xmlns:a16="http://schemas.microsoft.com/office/drawing/2014/main" id="{BF857484-F756-466D-80E0-F84F74C7F076}"/>
              </a:ext>
            </a:extLst>
          </p:cNvPr>
          <p:cNvCxnSpPr>
            <a:cxnSpLocks/>
          </p:cNvCxnSpPr>
          <p:nvPr/>
        </p:nvCxnSpPr>
        <p:spPr>
          <a:xfrm flipH="1">
            <a:off x="4288420" y="2256127"/>
            <a:ext cx="9522" cy="1371645"/>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305CB51C-6A54-4A93-84AE-C3E104FB118B}"/>
              </a:ext>
            </a:extLst>
          </p:cNvPr>
          <p:cNvSpPr/>
          <p:nvPr/>
        </p:nvSpPr>
        <p:spPr>
          <a:xfrm>
            <a:off x="4194275" y="2030007"/>
            <a:ext cx="215895" cy="277845"/>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32" name="Arc 31">
            <a:extLst>
              <a:ext uri="{FF2B5EF4-FFF2-40B4-BE49-F238E27FC236}">
                <a16:creationId xmlns:a16="http://schemas.microsoft.com/office/drawing/2014/main" id="{25F2AB71-5C4E-436D-A826-0DACEB9FD867}"/>
              </a:ext>
            </a:extLst>
          </p:cNvPr>
          <p:cNvSpPr/>
          <p:nvPr/>
        </p:nvSpPr>
        <p:spPr>
          <a:xfrm>
            <a:off x="5953125" y="1695425"/>
            <a:ext cx="733425" cy="428674"/>
          </a:xfrm>
          <a:prstGeom prst="arc">
            <a:avLst>
              <a:gd name="adj1" fmla="val 16200000"/>
              <a:gd name="adj2" fmla="val 1630108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F5CD059C-2A69-4663-817D-4D9C849F3C75}"/>
              </a:ext>
            </a:extLst>
          </p:cNvPr>
          <p:cNvSpPr txBox="1"/>
          <p:nvPr/>
        </p:nvSpPr>
        <p:spPr>
          <a:xfrm>
            <a:off x="3701372" y="4432427"/>
            <a:ext cx="1217618" cy="646371"/>
          </a:xfrm>
          <a:prstGeom prst="rect">
            <a:avLst/>
          </a:prstGeom>
          <a:noFill/>
        </p:spPr>
        <p:txBody>
          <a:bodyPr wrap="square" rtlCol="0">
            <a:spAutoFit/>
          </a:bodyPr>
          <a:lstStyle/>
          <a:p>
            <a:r>
              <a:rPr lang="en-US" sz="3600" dirty="0">
                <a:solidFill>
                  <a:schemeClr val="accent2">
                    <a:lumMod val="60000"/>
                    <a:lumOff val="40000"/>
                  </a:schemeClr>
                </a:solidFill>
              </a:rPr>
              <a:t>1849</a:t>
            </a:r>
          </a:p>
        </p:txBody>
      </p:sp>
      <p:sp>
        <p:nvSpPr>
          <p:cNvPr id="34" name="TextBox 33">
            <a:extLst>
              <a:ext uri="{FF2B5EF4-FFF2-40B4-BE49-F238E27FC236}">
                <a16:creationId xmlns:a16="http://schemas.microsoft.com/office/drawing/2014/main" id="{50EFE3CA-FF08-492C-A27F-DCA670FC29ED}"/>
              </a:ext>
            </a:extLst>
          </p:cNvPr>
          <p:cNvSpPr txBox="1"/>
          <p:nvPr/>
        </p:nvSpPr>
        <p:spPr>
          <a:xfrm>
            <a:off x="3403015" y="1435115"/>
            <a:ext cx="1965700" cy="646371"/>
          </a:xfrm>
          <a:prstGeom prst="rect">
            <a:avLst/>
          </a:prstGeom>
          <a:noFill/>
        </p:spPr>
        <p:txBody>
          <a:bodyPr wrap="square" rtlCol="0">
            <a:spAutoFit/>
          </a:bodyPr>
          <a:lstStyle/>
          <a:p>
            <a:r>
              <a:rPr lang="en-US" dirty="0">
                <a:solidFill>
                  <a:schemeClr val="accent2">
                    <a:lumMod val="60000"/>
                    <a:lumOff val="40000"/>
                  </a:schemeClr>
                </a:solidFill>
              </a:rPr>
              <a:t>First Census conducted in MN</a:t>
            </a:r>
          </a:p>
        </p:txBody>
      </p:sp>
      <p:cxnSp>
        <p:nvCxnSpPr>
          <p:cNvPr id="35" name="Straight Connector 34">
            <a:extLst>
              <a:ext uri="{FF2B5EF4-FFF2-40B4-BE49-F238E27FC236}">
                <a16:creationId xmlns:a16="http://schemas.microsoft.com/office/drawing/2014/main" id="{514CA226-53D8-4761-9CCF-EB3050744765}"/>
              </a:ext>
            </a:extLst>
          </p:cNvPr>
          <p:cNvCxnSpPr>
            <a:cxnSpLocks/>
          </p:cNvCxnSpPr>
          <p:nvPr/>
        </p:nvCxnSpPr>
        <p:spPr>
          <a:xfrm>
            <a:off x="3479039" y="1435115"/>
            <a:ext cx="990600"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7CD9994C-2C3E-491B-96AA-39FB3E4CB8A3}"/>
              </a:ext>
            </a:extLst>
          </p:cNvPr>
          <p:cNvSpPr/>
          <p:nvPr/>
        </p:nvSpPr>
        <p:spPr>
          <a:xfrm>
            <a:off x="6909756" y="3795837"/>
            <a:ext cx="425449" cy="469911"/>
          </a:xfrm>
          <a:prstGeom prst="ellipse">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sp>
        <p:nvSpPr>
          <p:cNvPr id="49" name="Oval 48">
            <a:extLst>
              <a:ext uri="{FF2B5EF4-FFF2-40B4-BE49-F238E27FC236}">
                <a16:creationId xmlns:a16="http://schemas.microsoft.com/office/drawing/2014/main" id="{9F9D98E9-FECF-46C5-801B-392457705B89}"/>
              </a:ext>
            </a:extLst>
          </p:cNvPr>
          <p:cNvSpPr/>
          <p:nvPr/>
        </p:nvSpPr>
        <p:spPr>
          <a:xfrm>
            <a:off x="6996277" y="3901866"/>
            <a:ext cx="241300" cy="25785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F35E552-899E-47E6-965C-549C95088625}"/>
              </a:ext>
            </a:extLst>
          </p:cNvPr>
          <p:cNvSpPr/>
          <p:nvPr/>
        </p:nvSpPr>
        <p:spPr>
          <a:xfrm>
            <a:off x="6732752" y="3641004"/>
            <a:ext cx="768349" cy="73980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cxnSp>
        <p:nvCxnSpPr>
          <p:cNvPr id="51" name="Straight Connector 50">
            <a:extLst>
              <a:ext uri="{FF2B5EF4-FFF2-40B4-BE49-F238E27FC236}">
                <a16:creationId xmlns:a16="http://schemas.microsoft.com/office/drawing/2014/main" id="{72493D42-A1DA-40C3-80EC-1B76E07FDFCA}"/>
              </a:ext>
            </a:extLst>
          </p:cNvPr>
          <p:cNvCxnSpPr>
            <a:cxnSpLocks/>
          </p:cNvCxnSpPr>
          <p:nvPr/>
        </p:nvCxnSpPr>
        <p:spPr>
          <a:xfrm flipH="1">
            <a:off x="7107404" y="4397834"/>
            <a:ext cx="9522" cy="1371645"/>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D78ECFE3-AF13-4BF5-B634-ABB6D7D3E036}"/>
              </a:ext>
            </a:extLst>
          </p:cNvPr>
          <p:cNvSpPr/>
          <p:nvPr/>
        </p:nvSpPr>
        <p:spPr>
          <a:xfrm>
            <a:off x="6999456" y="5720245"/>
            <a:ext cx="215895" cy="277845"/>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c 52">
            <a:extLst>
              <a:ext uri="{FF2B5EF4-FFF2-40B4-BE49-F238E27FC236}">
                <a16:creationId xmlns:a16="http://schemas.microsoft.com/office/drawing/2014/main" id="{2832BF70-4F6D-41A7-B5CB-7231B4588CAC}"/>
              </a:ext>
            </a:extLst>
          </p:cNvPr>
          <p:cNvSpPr/>
          <p:nvPr/>
        </p:nvSpPr>
        <p:spPr>
          <a:xfrm>
            <a:off x="8590549" y="1695425"/>
            <a:ext cx="733425" cy="428674"/>
          </a:xfrm>
          <a:prstGeom prst="arc">
            <a:avLst>
              <a:gd name="adj1" fmla="val 16200000"/>
              <a:gd name="adj2" fmla="val 1630108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Box 53">
            <a:extLst>
              <a:ext uri="{FF2B5EF4-FFF2-40B4-BE49-F238E27FC236}">
                <a16:creationId xmlns:a16="http://schemas.microsoft.com/office/drawing/2014/main" id="{250844D8-952C-4C80-AAD3-70DBBB3A036A}"/>
              </a:ext>
            </a:extLst>
          </p:cNvPr>
          <p:cNvSpPr txBox="1"/>
          <p:nvPr/>
        </p:nvSpPr>
        <p:spPr>
          <a:xfrm>
            <a:off x="6519282" y="3072049"/>
            <a:ext cx="2473324" cy="646371"/>
          </a:xfrm>
          <a:prstGeom prst="rect">
            <a:avLst/>
          </a:prstGeom>
          <a:noFill/>
        </p:spPr>
        <p:txBody>
          <a:bodyPr wrap="square" rtlCol="0">
            <a:spAutoFit/>
          </a:bodyPr>
          <a:lstStyle/>
          <a:p>
            <a:r>
              <a:rPr lang="en-US" sz="3600" dirty="0">
                <a:solidFill>
                  <a:schemeClr val="accent6">
                    <a:lumMod val="60000"/>
                    <a:lumOff val="40000"/>
                  </a:schemeClr>
                </a:solidFill>
              </a:rPr>
              <a:t>2010</a:t>
            </a:r>
          </a:p>
        </p:txBody>
      </p:sp>
      <p:sp>
        <p:nvSpPr>
          <p:cNvPr id="55" name="TextBox 54">
            <a:extLst>
              <a:ext uri="{FF2B5EF4-FFF2-40B4-BE49-F238E27FC236}">
                <a16:creationId xmlns:a16="http://schemas.microsoft.com/office/drawing/2014/main" id="{DF54D6A9-28B4-4726-996F-0F677E926928}"/>
              </a:ext>
            </a:extLst>
          </p:cNvPr>
          <p:cNvSpPr txBox="1"/>
          <p:nvPr/>
        </p:nvSpPr>
        <p:spPr>
          <a:xfrm>
            <a:off x="6166901" y="6003753"/>
            <a:ext cx="2254557" cy="646331"/>
          </a:xfrm>
          <a:prstGeom prst="rect">
            <a:avLst/>
          </a:prstGeom>
          <a:noFill/>
        </p:spPr>
        <p:txBody>
          <a:bodyPr wrap="square" rtlCol="0">
            <a:spAutoFit/>
          </a:bodyPr>
          <a:lstStyle/>
          <a:p>
            <a:r>
              <a:rPr lang="en-US" dirty="0">
                <a:solidFill>
                  <a:schemeClr val="accent6">
                    <a:lumMod val="60000"/>
                    <a:lumOff val="40000"/>
                  </a:schemeClr>
                </a:solidFill>
              </a:rPr>
              <a:t>Short form only used in Decennial  Census </a:t>
            </a:r>
          </a:p>
        </p:txBody>
      </p:sp>
      <p:cxnSp>
        <p:nvCxnSpPr>
          <p:cNvPr id="56" name="Straight Connector 55">
            <a:extLst>
              <a:ext uri="{FF2B5EF4-FFF2-40B4-BE49-F238E27FC236}">
                <a16:creationId xmlns:a16="http://schemas.microsoft.com/office/drawing/2014/main" id="{53BB8412-FA79-4A4C-B0E7-D792240B6288}"/>
              </a:ext>
            </a:extLst>
          </p:cNvPr>
          <p:cNvCxnSpPr>
            <a:cxnSpLocks/>
          </p:cNvCxnSpPr>
          <p:nvPr/>
        </p:nvCxnSpPr>
        <p:spPr>
          <a:xfrm>
            <a:off x="6246977" y="6650084"/>
            <a:ext cx="990600"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0CA7E44F-7885-4A0E-8EEB-6202934CF92C}"/>
              </a:ext>
            </a:extLst>
          </p:cNvPr>
          <p:cNvSpPr/>
          <p:nvPr/>
        </p:nvSpPr>
        <p:spPr>
          <a:xfrm>
            <a:off x="9940937" y="3815355"/>
            <a:ext cx="425449" cy="469911"/>
          </a:xfrm>
          <a:prstGeom prst="ellipse">
            <a:avLst/>
          </a:prstGeom>
          <a:noFill/>
          <a:ln w="19050">
            <a:solidFill>
              <a:srgbClr val="DB8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sp>
        <p:nvSpPr>
          <p:cNvPr id="76" name="Oval 75">
            <a:extLst>
              <a:ext uri="{FF2B5EF4-FFF2-40B4-BE49-F238E27FC236}">
                <a16:creationId xmlns:a16="http://schemas.microsoft.com/office/drawing/2014/main" id="{C5477609-32F1-43F6-AD4B-3FC316B38FF7}"/>
              </a:ext>
            </a:extLst>
          </p:cNvPr>
          <p:cNvSpPr/>
          <p:nvPr/>
        </p:nvSpPr>
        <p:spPr>
          <a:xfrm>
            <a:off x="10033010" y="3901866"/>
            <a:ext cx="241300" cy="257852"/>
          </a:xfrm>
          <a:prstGeom prst="ellipse">
            <a:avLst/>
          </a:prstGeom>
          <a:solidFill>
            <a:srgbClr val="DB82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C4C167FA-F878-4793-8F45-D3BA7797FCD2}"/>
              </a:ext>
            </a:extLst>
          </p:cNvPr>
          <p:cNvSpPr/>
          <p:nvPr/>
        </p:nvSpPr>
        <p:spPr>
          <a:xfrm>
            <a:off x="9769486" y="3658030"/>
            <a:ext cx="768349" cy="73980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cxnSp>
        <p:nvCxnSpPr>
          <p:cNvPr id="78" name="Straight Connector 77">
            <a:extLst>
              <a:ext uri="{FF2B5EF4-FFF2-40B4-BE49-F238E27FC236}">
                <a16:creationId xmlns:a16="http://schemas.microsoft.com/office/drawing/2014/main" id="{B65A7DAD-D9A1-48A8-9997-553D6A0A2390}"/>
              </a:ext>
            </a:extLst>
          </p:cNvPr>
          <p:cNvCxnSpPr>
            <a:cxnSpLocks/>
          </p:cNvCxnSpPr>
          <p:nvPr/>
        </p:nvCxnSpPr>
        <p:spPr>
          <a:xfrm flipH="1">
            <a:off x="10122037" y="2275626"/>
            <a:ext cx="9522" cy="1371645"/>
          </a:xfrm>
          <a:prstGeom prst="line">
            <a:avLst/>
          </a:prstGeom>
          <a:ln w="19050">
            <a:solidFill>
              <a:srgbClr val="DB82E2"/>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6DF13A0-4A93-4B65-B2B2-59876A6E4D37}"/>
              </a:ext>
            </a:extLst>
          </p:cNvPr>
          <p:cNvSpPr/>
          <p:nvPr/>
        </p:nvSpPr>
        <p:spPr>
          <a:xfrm>
            <a:off x="10014089" y="2011895"/>
            <a:ext cx="215895" cy="277845"/>
          </a:xfrm>
          <a:prstGeom prst="ellipse">
            <a:avLst/>
          </a:prstGeom>
          <a:solidFill>
            <a:srgbClr val="DB82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63EDDB5A-0FD5-4330-8BDF-D8B43D023A30}"/>
              </a:ext>
            </a:extLst>
          </p:cNvPr>
          <p:cNvSpPr txBox="1"/>
          <p:nvPr/>
        </p:nvSpPr>
        <p:spPr>
          <a:xfrm>
            <a:off x="9638222" y="4364921"/>
            <a:ext cx="2473324" cy="646371"/>
          </a:xfrm>
          <a:prstGeom prst="rect">
            <a:avLst/>
          </a:prstGeom>
          <a:noFill/>
        </p:spPr>
        <p:txBody>
          <a:bodyPr wrap="square" rtlCol="0">
            <a:spAutoFit/>
          </a:bodyPr>
          <a:lstStyle/>
          <a:p>
            <a:r>
              <a:rPr lang="en-US" sz="3600" dirty="0">
                <a:solidFill>
                  <a:srgbClr val="DB82E2"/>
                </a:solidFill>
              </a:rPr>
              <a:t>2020</a:t>
            </a:r>
          </a:p>
        </p:txBody>
      </p:sp>
      <p:sp>
        <p:nvSpPr>
          <p:cNvPr id="81" name="TextBox 80">
            <a:extLst>
              <a:ext uri="{FF2B5EF4-FFF2-40B4-BE49-F238E27FC236}">
                <a16:creationId xmlns:a16="http://schemas.microsoft.com/office/drawing/2014/main" id="{96D1EB04-8B31-4903-93F3-FB88380FDB77}"/>
              </a:ext>
            </a:extLst>
          </p:cNvPr>
          <p:cNvSpPr txBox="1"/>
          <p:nvPr/>
        </p:nvSpPr>
        <p:spPr>
          <a:xfrm>
            <a:off x="9352567" y="1441672"/>
            <a:ext cx="1600200" cy="646371"/>
          </a:xfrm>
          <a:prstGeom prst="rect">
            <a:avLst/>
          </a:prstGeom>
          <a:noFill/>
        </p:spPr>
        <p:txBody>
          <a:bodyPr wrap="square" rtlCol="0">
            <a:spAutoFit/>
          </a:bodyPr>
          <a:lstStyle/>
          <a:p>
            <a:r>
              <a:rPr lang="en-US" dirty="0">
                <a:solidFill>
                  <a:srgbClr val="DB82E2"/>
                </a:solidFill>
              </a:rPr>
              <a:t>Digitalization of the Census</a:t>
            </a:r>
          </a:p>
        </p:txBody>
      </p:sp>
      <p:cxnSp>
        <p:nvCxnSpPr>
          <p:cNvPr id="82" name="Straight Connector 81">
            <a:extLst>
              <a:ext uri="{FF2B5EF4-FFF2-40B4-BE49-F238E27FC236}">
                <a16:creationId xmlns:a16="http://schemas.microsoft.com/office/drawing/2014/main" id="{7F878DA2-DFA2-4640-8FCF-CA12C6BBF68B}"/>
              </a:ext>
            </a:extLst>
          </p:cNvPr>
          <p:cNvCxnSpPr>
            <a:cxnSpLocks/>
          </p:cNvCxnSpPr>
          <p:nvPr/>
        </p:nvCxnSpPr>
        <p:spPr>
          <a:xfrm>
            <a:off x="9445637" y="1471283"/>
            <a:ext cx="990600" cy="0"/>
          </a:xfrm>
          <a:prstGeom prst="line">
            <a:avLst/>
          </a:prstGeom>
          <a:ln w="19050">
            <a:solidFill>
              <a:srgbClr val="DB82E2"/>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AFB9AFC-56DC-4BEC-AF51-392B8050EC74}"/>
              </a:ext>
            </a:extLst>
          </p:cNvPr>
          <p:cNvSpPr txBox="1"/>
          <p:nvPr/>
        </p:nvSpPr>
        <p:spPr>
          <a:xfrm>
            <a:off x="3943537" y="56929"/>
            <a:ext cx="3812407" cy="707886"/>
          </a:xfrm>
          <a:prstGeom prst="rect">
            <a:avLst/>
          </a:prstGeom>
          <a:noFill/>
        </p:spPr>
        <p:txBody>
          <a:bodyPr wrap="square" rtlCol="0">
            <a:spAutoFit/>
          </a:bodyPr>
          <a:lstStyle/>
          <a:p>
            <a:pPr algn="ctr"/>
            <a:r>
              <a:rPr lang="en-US" sz="4000" dirty="0">
                <a:solidFill>
                  <a:schemeClr val="bg1"/>
                </a:solidFill>
              </a:rPr>
              <a:t>Census Timeline</a:t>
            </a:r>
          </a:p>
        </p:txBody>
      </p:sp>
      <p:sp>
        <p:nvSpPr>
          <p:cNvPr id="87" name="Oval 86">
            <a:extLst>
              <a:ext uri="{FF2B5EF4-FFF2-40B4-BE49-F238E27FC236}">
                <a16:creationId xmlns:a16="http://schemas.microsoft.com/office/drawing/2014/main" id="{723E2E34-6225-475F-BBFD-0E18143964D3}"/>
              </a:ext>
            </a:extLst>
          </p:cNvPr>
          <p:cNvSpPr/>
          <p:nvPr/>
        </p:nvSpPr>
        <p:spPr>
          <a:xfrm flipV="1">
            <a:off x="5224826" y="718897"/>
            <a:ext cx="241300" cy="184632"/>
          </a:xfrm>
          <a:prstGeom prst="ellipse">
            <a:avLst/>
          </a:prstGeom>
          <a:solidFill>
            <a:srgbClr val="A2BB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3EC0A2F7-8B3A-47C7-906C-86BCDFA3608E}"/>
              </a:ext>
            </a:extLst>
          </p:cNvPr>
          <p:cNvSpPr/>
          <p:nvPr/>
        </p:nvSpPr>
        <p:spPr>
          <a:xfrm>
            <a:off x="5562793" y="725313"/>
            <a:ext cx="203536" cy="16951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89" name="Oval 88">
            <a:extLst>
              <a:ext uri="{FF2B5EF4-FFF2-40B4-BE49-F238E27FC236}">
                <a16:creationId xmlns:a16="http://schemas.microsoft.com/office/drawing/2014/main" id="{10468031-9E9C-4DEF-BECB-97B20DB8487C}"/>
              </a:ext>
            </a:extLst>
          </p:cNvPr>
          <p:cNvSpPr/>
          <p:nvPr/>
        </p:nvSpPr>
        <p:spPr>
          <a:xfrm>
            <a:off x="5862996" y="715593"/>
            <a:ext cx="241300" cy="20694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337CA11-493B-47CE-A940-E2D17033BC77}"/>
              </a:ext>
            </a:extLst>
          </p:cNvPr>
          <p:cNvSpPr/>
          <p:nvPr/>
        </p:nvSpPr>
        <p:spPr>
          <a:xfrm>
            <a:off x="6199187" y="716358"/>
            <a:ext cx="241300" cy="206941"/>
          </a:xfrm>
          <a:prstGeom prst="ellipse">
            <a:avLst/>
          </a:prstGeom>
          <a:solidFill>
            <a:srgbClr val="DB82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hlinkClick r:id="rId3"/>
            <a:extLst>
              <a:ext uri="{FF2B5EF4-FFF2-40B4-BE49-F238E27FC236}">
                <a16:creationId xmlns:a16="http://schemas.microsoft.com/office/drawing/2014/main" id="{7FDC6EF0-9350-477D-B5C3-C50A4A3F5FB5}"/>
              </a:ext>
            </a:extLst>
          </p:cNvPr>
          <p:cNvSpPr/>
          <p:nvPr/>
        </p:nvSpPr>
        <p:spPr>
          <a:xfrm>
            <a:off x="5474819" y="3862706"/>
            <a:ext cx="241300" cy="2578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92">
            <a:hlinkClick r:id="rId4"/>
            <a:extLst>
              <a:ext uri="{FF2B5EF4-FFF2-40B4-BE49-F238E27FC236}">
                <a16:creationId xmlns:a16="http://schemas.microsoft.com/office/drawing/2014/main" id="{65CC8400-6FA1-47B3-8AE3-8EB98381419C}"/>
              </a:ext>
            </a:extLst>
          </p:cNvPr>
          <p:cNvSpPr/>
          <p:nvPr/>
        </p:nvSpPr>
        <p:spPr>
          <a:xfrm>
            <a:off x="11433069" y="3861936"/>
            <a:ext cx="241300" cy="25785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85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par>
                                <p:cTn id="24" presetID="47" presetClass="entr" presetSubtype="0" fill="hold" grpId="0" nodeType="withEffect">
                                  <p:stCondLst>
                                    <p:cond delay="50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50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500"/>
                                        <p:tgtEl>
                                          <p:spTgt spid="21"/>
                                        </p:tgtEl>
                                      </p:cBhvr>
                                    </p:animEffect>
                                    <p:anim calcmode="lin" valueType="num">
                                      <p:cBhvr>
                                        <p:cTn id="32" dur="500" fill="hold"/>
                                        <p:tgtEl>
                                          <p:spTgt spid="21"/>
                                        </p:tgtEl>
                                        <p:attrNameLst>
                                          <p:attrName>ppt_x</p:attrName>
                                        </p:attrNameLst>
                                      </p:cBhvr>
                                      <p:tavLst>
                                        <p:tav tm="0">
                                          <p:val>
                                            <p:strVal val="#ppt_x"/>
                                          </p:val>
                                        </p:tav>
                                        <p:tav tm="100000">
                                          <p:val>
                                            <p:strVal val="#ppt_x"/>
                                          </p:val>
                                        </p:tav>
                                      </p:tavLst>
                                    </p:anim>
                                    <p:anim calcmode="lin" valueType="num">
                                      <p:cBhvr>
                                        <p:cTn id="33" dur="500" fill="hold"/>
                                        <p:tgtEl>
                                          <p:spTgt spid="21"/>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anim calcmode="lin" valueType="num">
                                      <p:cBhvr>
                                        <p:cTn id="38" dur="500" fill="hold"/>
                                        <p:tgtEl>
                                          <p:spTgt spid="23"/>
                                        </p:tgtEl>
                                        <p:attrNameLst>
                                          <p:attrName>ppt_x</p:attrName>
                                        </p:attrNameLst>
                                      </p:cBhvr>
                                      <p:tavLst>
                                        <p:tav tm="0">
                                          <p:val>
                                            <p:strVal val="#ppt_x"/>
                                          </p:val>
                                        </p:tav>
                                        <p:tav tm="100000">
                                          <p:val>
                                            <p:strVal val="#ppt_x"/>
                                          </p:val>
                                        </p:tav>
                                      </p:tavLst>
                                    </p:anim>
                                    <p:anim calcmode="lin" valueType="num">
                                      <p:cBhvr>
                                        <p:cTn id="3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500" fill="hold"/>
                                        <p:tgtEl>
                                          <p:spTgt spid="29"/>
                                        </p:tgtEl>
                                        <p:attrNameLst>
                                          <p:attrName>ppt_w</p:attrName>
                                        </p:attrNameLst>
                                      </p:cBhvr>
                                      <p:tavLst>
                                        <p:tav tm="0">
                                          <p:val>
                                            <p:fltVal val="0"/>
                                          </p:val>
                                        </p:tav>
                                        <p:tav tm="100000">
                                          <p:val>
                                            <p:strVal val="#ppt_w"/>
                                          </p:val>
                                        </p:tav>
                                      </p:tavLst>
                                    </p:anim>
                                    <p:anim calcmode="lin" valueType="num">
                                      <p:cBhvr>
                                        <p:cTn id="45" dur="500" fill="hold"/>
                                        <p:tgtEl>
                                          <p:spTgt spid="29"/>
                                        </p:tgtEl>
                                        <p:attrNameLst>
                                          <p:attrName>ppt_h</p:attrName>
                                        </p:attrNameLst>
                                      </p:cBhvr>
                                      <p:tavLst>
                                        <p:tav tm="0">
                                          <p:val>
                                            <p:fltVal val="0"/>
                                          </p:val>
                                        </p:tav>
                                        <p:tav tm="100000">
                                          <p:val>
                                            <p:strVal val="#ppt_h"/>
                                          </p:val>
                                        </p:tav>
                                      </p:tavLst>
                                    </p:anim>
                                    <p:animEffect transition="in" filter="fade">
                                      <p:cBhvr>
                                        <p:cTn id="46" dur="500"/>
                                        <p:tgtEl>
                                          <p:spTgt spid="29"/>
                                        </p:tgtEl>
                                      </p:cBhvr>
                                    </p:animEffect>
                                  </p:childTnLst>
                                </p:cTn>
                              </p:par>
                            </p:childTnLst>
                          </p:cTn>
                        </p:par>
                        <p:par>
                          <p:cTn id="47" fill="hold">
                            <p:stCondLst>
                              <p:cond delay="500"/>
                            </p:stCondLst>
                            <p:childTnLst>
                              <p:par>
                                <p:cTn id="48" presetID="22" presetClass="entr" presetSubtype="4" fill="hold" nodeType="after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500"/>
                                        <p:tgtEl>
                                          <p:spTgt spid="30"/>
                                        </p:tgtEl>
                                      </p:cBhvr>
                                    </p:animEffect>
                                  </p:child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500" fill="hold"/>
                                        <p:tgtEl>
                                          <p:spTgt spid="31"/>
                                        </p:tgtEl>
                                        <p:attrNameLst>
                                          <p:attrName>ppt_w</p:attrName>
                                        </p:attrNameLst>
                                      </p:cBhvr>
                                      <p:tavLst>
                                        <p:tav tm="0">
                                          <p:val>
                                            <p:fltVal val="0"/>
                                          </p:val>
                                        </p:tav>
                                        <p:tav tm="100000">
                                          <p:val>
                                            <p:strVal val="#ppt_w"/>
                                          </p:val>
                                        </p:tav>
                                      </p:tavLst>
                                    </p:anim>
                                    <p:anim calcmode="lin" valueType="num">
                                      <p:cBhvr>
                                        <p:cTn id="55" dur="500" fill="hold"/>
                                        <p:tgtEl>
                                          <p:spTgt spid="31"/>
                                        </p:tgtEl>
                                        <p:attrNameLst>
                                          <p:attrName>ppt_h</p:attrName>
                                        </p:attrNameLst>
                                      </p:cBhvr>
                                      <p:tavLst>
                                        <p:tav tm="0">
                                          <p:val>
                                            <p:fltVal val="0"/>
                                          </p:val>
                                        </p:tav>
                                        <p:tav tm="100000">
                                          <p:val>
                                            <p:strVal val="#ppt_h"/>
                                          </p:val>
                                        </p:tav>
                                      </p:tavLst>
                                    </p:anim>
                                    <p:animEffect transition="in" filter="fade">
                                      <p:cBhvr>
                                        <p:cTn id="56" dur="500"/>
                                        <p:tgtEl>
                                          <p:spTgt spid="31"/>
                                        </p:tgtEl>
                                      </p:cBhvr>
                                    </p:animEffect>
                                  </p:childTnLst>
                                </p:cTn>
                              </p:par>
                            </p:childTnLst>
                          </p:cTn>
                        </p:par>
                        <p:par>
                          <p:cTn id="57" fill="hold">
                            <p:stCondLst>
                              <p:cond delay="1500"/>
                            </p:stCondLst>
                            <p:childTnLst>
                              <p:par>
                                <p:cTn id="58" presetID="42" presetClass="entr" presetSubtype="0" fill="hold" grpId="0" nodeType="after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anim calcmode="lin" valueType="num">
                                      <p:cBhvr>
                                        <p:cTn id="61" dur="500" fill="hold"/>
                                        <p:tgtEl>
                                          <p:spTgt spid="33"/>
                                        </p:tgtEl>
                                        <p:attrNameLst>
                                          <p:attrName>ppt_x</p:attrName>
                                        </p:attrNameLst>
                                      </p:cBhvr>
                                      <p:tavLst>
                                        <p:tav tm="0">
                                          <p:val>
                                            <p:strVal val="#ppt_x"/>
                                          </p:val>
                                        </p:tav>
                                        <p:tav tm="100000">
                                          <p:val>
                                            <p:strVal val="#ppt_x"/>
                                          </p:val>
                                        </p:tav>
                                      </p:tavLst>
                                    </p:anim>
                                    <p:anim calcmode="lin" valueType="num">
                                      <p:cBhvr>
                                        <p:cTn id="62" dur="500" fill="hold"/>
                                        <p:tgtEl>
                                          <p:spTgt spid="33"/>
                                        </p:tgtEl>
                                        <p:attrNameLst>
                                          <p:attrName>ppt_y</p:attrName>
                                        </p:attrNameLst>
                                      </p:cBhvr>
                                      <p:tavLst>
                                        <p:tav tm="0">
                                          <p:val>
                                            <p:strVal val="#ppt_y+.1"/>
                                          </p:val>
                                        </p:tav>
                                        <p:tav tm="100000">
                                          <p:val>
                                            <p:strVal val="#ppt_y"/>
                                          </p:val>
                                        </p:tav>
                                      </p:tavLst>
                                    </p:anim>
                                  </p:childTnLst>
                                </p:cTn>
                              </p:par>
                            </p:childTnLst>
                          </p:cTn>
                        </p:par>
                        <p:par>
                          <p:cTn id="63" fill="hold">
                            <p:stCondLst>
                              <p:cond delay="2000"/>
                            </p:stCondLst>
                            <p:childTnLst>
                              <p:par>
                                <p:cTn id="64" presetID="47" presetClass="entr" presetSubtype="0" fill="hold" grpId="0" nodeType="after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1000"/>
                                        <p:tgtEl>
                                          <p:spTgt spid="34"/>
                                        </p:tgtEl>
                                      </p:cBhvr>
                                    </p:animEffect>
                                    <p:anim calcmode="lin" valueType="num">
                                      <p:cBhvr>
                                        <p:cTn id="67" dur="1000" fill="hold"/>
                                        <p:tgtEl>
                                          <p:spTgt spid="34"/>
                                        </p:tgtEl>
                                        <p:attrNameLst>
                                          <p:attrName>ppt_x</p:attrName>
                                        </p:attrNameLst>
                                      </p:cBhvr>
                                      <p:tavLst>
                                        <p:tav tm="0">
                                          <p:val>
                                            <p:strVal val="#ppt_x"/>
                                          </p:val>
                                        </p:tav>
                                        <p:tav tm="100000">
                                          <p:val>
                                            <p:strVal val="#ppt_x"/>
                                          </p:val>
                                        </p:tav>
                                      </p:tavLst>
                                    </p:anim>
                                    <p:anim calcmode="lin" valueType="num">
                                      <p:cBhvr>
                                        <p:cTn id="68" dur="1000" fill="hold"/>
                                        <p:tgtEl>
                                          <p:spTgt spid="34"/>
                                        </p:tgtEl>
                                        <p:attrNameLst>
                                          <p:attrName>ppt_y</p:attrName>
                                        </p:attrNameLst>
                                      </p:cBhvr>
                                      <p:tavLst>
                                        <p:tav tm="0">
                                          <p:val>
                                            <p:strVal val="#ppt_y-.1"/>
                                          </p:val>
                                        </p:tav>
                                        <p:tav tm="100000">
                                          <p:val>
                                            <p:strVal val="#ppt_y"/>
                                          </p:val>
                                        </p:tav>
                                      </p:tavLst>
                                    </p:anim>
                                  </p:childTnLst>
                                </p:cTn>
                              </p:par>
                            </p:childTnLst>
                          </p:cTn>
                        </p:par>
                        <p:par>
                          <p:cTn id="69" fill="hold">
                            <p:stCondLst>
                              <p:cond delay="3000"/>
                            </p:stCondLst>
                            <p:childTnLst>
                              <p:par>
                                <p:cTn id="70" presetID="22" presetClass="entr" presetSubtype="8" fill="hold" nodeType="after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wipe(left)">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ppt_w</p:attrName>
                                        </p:attrNameLst>
                                      </p:cBhvr>
                                      <p:tavLst>
                                        <p:tav tm="0">
                                          <p:val>
                                            <p:fltVal val="0"/>
                                          </p:val>
                                        </p:tav>
                                        <p:tav tm="100000">
                                          <p:val>
                                            <p:strVal val="#ppt_w"/>
                                          </p:val>
                                        </p:tav>
                                      </p:tavLst>
                                    </p:anim>
                                    <p:anim calcmode="lin" valueType="num">
                                      <p:cBhvr>
                                        <p:cTn id="78" dur="500" fill="hold"/>
                                        <p:tgtEl>
                                          <p:spTgt spid="50"/>
                                        </p:tgtEl>
                                        <p:attrNameLst>
                                          <p:attrName>ppt_h</p:attrName>
                                        </p:attrNameLst>
                                      </p:cBhvr>
                                      <p:tavLst>
                                        <p:tav tm="0">
                                          <p:val>
                                            <p:fltVal val="0"/>
                                          </p:val>
                                        </p:tav>
                                        <p:tav tm="100000">
                                          <p:val>
                                            <p:strVal val="#ppt_h"/>
                                          </p:val>
                                        </p:tav>
                                      </p:tavLst>
                                    </p:anim>
                                    <p:animEffect transition="in" filter="fade">
                                      <p:cBhvr>
                                        <p:cTn id="79" dur="500"/>
                                        <p:tgtEl>
                                          <p:spTgt spid="50"/>
                                        </p:tgtEl>
                                      </p:cBhvr>
                                    </p:animEffect>
                                  </p:childTnLst>
                                </p:cTn>
                              </p:par>
                            </p:childTnLst>
                          </p:cTn>
                        </p:par>
                        <p:par>
                          <p:cTn id="80" fill="hold">
                            <p:stCondLst>
                              <p:cond delay="500"/>
                            </p:stCondLst>
                            <p:childTnLst>
                              <p:par>
                                <p:cTn id="81" presetID="22" presetClass="entr" presetSubtype="4" fill="hold" nodeType="after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wipe(down)">
                                      <p:cBhvr>
                                        <p:cTn id="83" dur="500"/>
                                        <p:tgtEl>
                                          <p:spTgt spid="51"/>
                                        </p:tgtEl>
                                      </p:cBhvr>
                                    </p:animEffect>
                                  </p:childTnLst>
                                </p:cTn>
                              </p:par>
                            </p:childTnLst>
                          </p:cTn>
                        </p:par>
                        <p:par>
                          <p:cTn id="84" fill="hold">
                            <p:stCondLst>
                              <p:cond delay="1000"/>
                            </p:stCondLst>
                            <p:childTnLst>
                              <p:par>
                                <p:cTn id="85" presetID="53" presetClass="entr" presetSubtype="16" fill="hold" grpId="0" nodeType="afterEffect">
                                  <p:stCondLst>
                                    <p:cond delay="0"/>
                                  </p:stCondLst>
                                  <p:childTnLst>
                                    <p:set>
                                      <p:cBhvr>
                                        <p:cTn id="86" dur="1" fill="hold">
                                          <p:stCondLst>
                                            <p:cond delay="0"/>
                                          </p:stCondLst>
                                        </p:cTn>
                                        <p:tgtEl>
                                          <p:spTgt spid="52"/>
                                        </p:tgtEl>
                                        <p:attrNameLst>
                                          <p:attrName>style.visibility</p:attrName>
                                        </p:attrNameLst>
                                      </p:cBhvr>
                                      <p:to>
                                        <p:strVal val="visible"/>
                                      </p:to>
                                    </p:set>
                                    <p:anim calcmode="lin" valueType="num">
                                      <p:cBhvr>
                                        <p:cTn id="87" dur="500" fill="hold"/>
                                        <p:tgtEl>
                                          <p:spTgt spid="52"/>
                                        </p:tgtEl>
                                        <p:attrNameLst>
                                          <p:attrName>ppt_w</p:attrName>
                                        </p:attrNameLst>
                                      </p:cBhvr>
                                      <p:tavLst>
                                        <p:tav tm="0">
                                          <p:val>
                                            <p:fltVal val="0"/>
                                          </p:val>
                                        </p:tav>
                                        <p:tav tm="100000">
                                          <p:val>
                                            <p:strVal val="#ppt_w"/>
                                          </p:val>
                                        </p:tav>
                                      </p:tavLst>
                                    </p:anim>
                                    <p:anim calcmode="lin" valueType="num">
                                      <p:cBhvr>
                                        <p:cTn id="88" dur="500" fill="hold"/>
                                        <p:tgtEl>
                                          <p:spTgt spid="52"/>
                                        </p:tgtEl>
                                        <p:attrNameLst>
                                          <p:attrName>ppt_h</p:attrName>
                                        </p:attrNameLst>
                                      </p:cBhvr>
                                      <p:tavLst>
                                        <p:tav tm="0">
                                          <p:val>
                                            <p:fltVal val="0"/>
                                          </p:val>
                                        </p:tav>
                                        <p:tav tm="100000">
                                          <p:val>
                                            <p:strVal val="#ppt_h"/>
                                          </p:val>
                                        </p:tav>
                                      </p:tavLst>
                                    </p:anim>
                                    <p:animEffect transition="in" filter="fade">
                                      <p:cBhvr>
                                        <p:cTn id="89" dur="500"/>
                                        <p:tgtEl>
                                          <p:spTgt spid="52"/>
                                        </p:tgtEl>
                                      </p:cBhvr>
                                    </p:animEffect>
                                  </p:childTnLst>
                                </p:cTn>
                              </p:par>
                            </p:childTnLst>
                          </p:cTn>
                        </p:par>
                        <p:par>
                          <p:cTn id="90" fill="hold">
                            <p:stCondLst>
                              <p:cond delay="1500"/>
                            </p:stCondLst>
                            <p:childTnLst>
                              <p:par>
                                <p:cTn id="91" presetID="47" presetClass="entr" presetSubtype="0" fill="hold" grpId="0" nodeType="afterEffect">
                                  <p:stCondLst>
                                    <p:cond delay="0"/>
                                  </p:stCondLst>
                                  <p:childTnLst>
                                    <p:set>
                                      <p:cBhvr>
                                        <p:cTn id="92" dur="1" fill="hold">
                                          <p:stCondLst>
                                            <p:cond delay="0"/>
                                          </p:stCondLst>
                                        </p:cTn>
                                        <p:tgtEl>
                                          <p:spTgt spid="54"/>
                                        </p:tgtEl>
                                        <p:attrNameLst>
                                          <p:attrName>style.visibility</p:attrName>
                                        </p:attrNameLst>
                                      </p:cBhvr>
                                      <p:to>
                                        <p:strVal val="visible"/>
                                      </p:to>
                                    </p:set>
                                    <p:animEffect transition="in" filter="fade">
                                      <p:cBhvr>
                                        <p:cTn id="93" dur="500"/>
                                        <p:tgtEl>
                                          <p:spTgt spid="54"/>
                                        </p:tgtEl>
                                      </p:cBhvr>
                                    </p:animEffect>
                                    <p:anim calcmode="lin" valueType="num">
                                      <p:cBhvr>
                                        <p:cTn id="94" dur="500" fill="hold"/>
                                        <p:tgtEl>
                                          <p:spTgt spid="54"/>
                                        </p:tgtEl>
                                        <p:attrNameLst>
                                          <p:attrName>ppt_x</p:attrName>
                                        </p:attrNameLst>
                                      </p:cBhvr>
                                      <p:tavLst>
                                        <p:tav tm="0">
                                          <p:val>
                                            <p:strVal val="#ppt_x"/>
                                          </p:val>
                                        </p:tav>
                                        <p:tav tm="100000">
                                          <p:val>
                                            <p:strVal val="#ppt_x"/>
                                          </p:val>
                                        </p:tav>
                                      </p:tavLst>
                                    </p:anim>
                                    <p:anim calcmode="lin" valueType="num">
                                      <p:cBhvr>
                                        <p:cTn id="95" dur="500" fill="hold"/>
                                        <p:tgtEl>
                                          <p:spTgt spid="54"/>
                                        </p:tgtEl>
                                        <p:attrNameLst>
                                          <p:attrName>ppt_y</p:attrName>
                                        </p:attrNameLst>
                                      </p:cBhvr>
                                      <p:tavLst>
                                        <p:tav tm="0">
                                          <p:val>
                                            <p:strVal val="#ppt_y-.1"/>
                                          </p:val>
                                        </p:tav>
                                        <p:tav tm="100000">
                                          <p:val>
                                            <p:strVal val="#ppt_y"/>
                                          </p:val>
                                        </p:tav>
                                      </p:tavLst>
                                    </p:anim>
                                  </p:childTnLst>
                                </p:cTn>
                              </p:par>
                            </p:childTnLst>
                          </p:cTn>
                        </p:par>
                        <p:par>
                          <p:cTn id="96" fill="hold">
                            <p:stCondLst>
                              <p:cond delay="2000"/>
                            </p:stCondLst>
                            <p:childTnLst>
                              <p:par>
                                <p:cTn id="97" presetID="42" presetClass="entr" presetSubtype="0" fill="hold" grpId="0" nodeType="afterEffect">
                                  <p:stCondLst>
                                    <p:cond delay="0"/>
                                  </p:stCondLst>
                                  <p:childTnLst>
                                    <p:set>
                                      <p:cBhvr>
                                        <p:cTn id="98" dur="1" fill="hold">
                                          <p:stCondLst>
                                            <p:cond delay="0"/>
                                          </p:stCondLst>
                                        </p:cTn>
                                        <p:tgtEl>
                                          <p:spTgt spid="55"/>
                                        </p:tgtEl>
                                        <p:attrNameLst>
                                          <p:attrName>style.visibility</p:attrName>
                                        </p:attrNameLst>
                                      </p:cBhvr>
                                      <p:to>
                                        <p:strVal val="visible"/>
                                      </p:to>
                                    </p:set>
                                    <p:animEffect transition="in" filter="fade">
                                      <p:cBhvr>
                                        <p:cTn id="99" dur="500"/>
                                        <p:tgtEl>
                                          <p:spTgt spid="55"/>
                                        </p:tgtEl>
                                      </p:cBhvr>
                                    </p:animEffect>
                                    <p:anim calcmode="lin" valueType="num">
                                      <p:cBhvr>
                                        <p:cTn id="100" dur="500" fill="hold"/>
                                        <p:tgtEl>
                                          <p:spTgt spid="55"/>
                                        </p:tgtEl>
                                        <p:attrNameLst>
                                          <p:attrName>ppt_x</p:attrName>
                                        </p:attrNameLst>
                                      </p:cBhvr>
                                      <p:tavLst>
                                        <p:tav tm="0">
                                          <p:val>
                                            <p:strVal val="#ppt_x"/>
                                          </p:val>
                                        </p:tav>
                                        <p:tav tm="100000">
                                          <p:val>
                                            <p:strVal val="#ppt_x"/>
                                          </p:val>
                                        </p:tav>
                                      </p:tavLst>
                                    </p:anim>
                                    <p:anim calcmode="lin" valueType="num">
                                      <p:cBhvr>
                                        <p:cTn id="101" dur="500" fill="hold"/>
                                        <p:tgtEl>
                                          <p:spTgt spid="55"/>
                                        </p:tgtEl>
                                        <p:attrNameLst>
                                          <p:attrName>ppt_y</p:attrName>
                                        </p:attrNameLst>
                                      </p:cBhvr>
                                      <p:tavLst>
                                        <p:tav tm="0">
                                          <p:val>
                                            <p:strVal val="#ppt_y+.1"/>
                                          </p:val>
                                        </p:tav>
                                        <p:tav tm="100000">
                                          <p:val>
                                            <p:strVal val="#ppt_y"/>
                                          </p:val>
                                        </p:tav>
                                      </p:tavLst>
                                    </p:anim>
                                  </p:childTnLst>
                                </p:cTn>
                              </p:par>
                            </p:childTnLst>
                          </p:cTn>
                        </p:par>
                        <p:par>
                          <p:cTn id="102" fill="hold">
                            <p:stCondLst>
                              <p:cond delay="2500"/>
                            </p:stCondLst>
                            <p:childTnLst>
                              <p:par>
                                <p:cTn id="103" presetID="42" presetClass="entr" presetSubtype="0" fill="hold" nodeType="afterEffect">
                                  <p:stCondLst>
                                    <p:cond delay="0"/>
                                  </p:stCondLst>
                                  <p:childTnLst>
                                    <p:set>
                                      <p:cBhvr>
                                        <p:cTn id="104" dur="1" fill="hold">
                                          <p:stCondLst>
                                            <p:cond delay="0"/>
                                          </p:stCondLst>
                                        </p:cTn>
                                        <p:tgtEl>
                                          <p:spTgt spid="56"/>
                                        </p:tgtEl>
                                        <p:attrNameLst>
                                          <p:attrName>style.visibility</p:attrName>
                                        </p:attrNameLst>
                                      </p:cBhvr>
                                      <p:to>
                                        <p:strVal val="visible"/>
                                      </p:to>
                                    </p:set>
                                    <p:animEffect transition="in" filter="fade">
                                      <p:cBhvr>
                                        <p:cTn id="105" dur="500"/>
                                        <p:tgtEl>
                                          <p:spTgt spid="56"/>
                                        </p:tgtEl>
                                      </p:cBhvr>
                                    </p:animEffect>
                                    <p:anim calcmode="lin" valueType="num">
                                      <p:cBhvr>
                                        <p:cTn id="106" dur="500" fill="hold"/>
                                        <p:tgtEl>
                                          <p:spTgt spid="56"/>
                                        </p:tgtEl>
                                        <p:attrNameLst>
                                          <p:attrName>ppt_x</p:attrName>
                                        </p:attrNameLst>
                                      </p:cBhvr>
                                      <p:tavLst>
                                        <p:tav tm="0">
                                          <p:val>
                                            <p:strVal val="#ppt_x"/>
                                          </p:val>
                                        </p:tav>
                                        <p:tav tm="100000">
                                          <p:val>
                                            <p:strVal val="#ppt_x"/>
                                          </p:val>
                                        </p:tav>
                                      </p:tavLst>
                                    </p:anim>
                                    <p:anim calcmode="lin" valueType="num">
                                      <p:cBhvr>
                                        <p:cTn id="107" dur="5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77"/>
                                        </p:tgtEl>
                                        <p:attrNameLst>
                                          <p:attrName>style.visibility</p:attrName>
                                        </p:attrNameLst>
                                      </p:cBhvr>
                                      <p:to>
                                        <p:strVal val="visible"/>
                                      </p:to>
                                    </p:set>
                                    <p:anim calcmode="lin" valueType="num">
                                      <p:cBhvr>
                                        <p:cTn id="112" dur="500" fill="hold"/>
                                        <p:tgtEl>
                                          <p:spTgt spid="77"/>
                                        </p:tgtEl>
                                        <p:attrNameLst>
                                          <p:attrName>ppt_w</p:attrName>
                                        </p:attrNameLst>
                                      </p:cBhvr>
                                      <p:tavLst>
                                        <p:tav tm="0">
                                          <p:val>
                                            <p:fltVal val="0"/>
                                          </p:val>
                                        </p:tav>
                                        <p:tav tm="100000">
                                          <p:val>
                                            <p:strVal val="#ppt_w"/>
                                          </p:val>
                                        </p:tav>
                                      </p:tavLst>
                                    </p:anim>
                                    <p:anim calcmode="lin" valueType="num">
                                      <p:cBhvr>
                                        <p:cTn id="113" dur="500" fill="hold"/>
                                        <p:tgtEl>
                                          <p:spTgt spid="77"/>
                                        </p:tgtEl>
                                        <p:attrNameLst>
                                          <p:attrName>ppt_h</p:attrName>
                                        </p:attrNameLst>
                                      </p:cBhvr>
                                      <p:tavLst>
                                        <p:tav tm="0">
                                          <p:val>
                                            <p:fltVal val="0"/>
                                          </p:val>
                                        </p:tav>
                                        <p:tav tm="100000">
                                          <p:val>
                                            <p:strVal val="#ppt_h"/>
                                          </p:val>
                                        </p:tav>
                                      </p:tavLst>
                                    </p:anim>
                                    <p:animEffect transition="in" filter="fade">
                                      <p:cBhvr>
                                        <p:cTn id="114" dur="500"/>
                                        <p:tgtEl>
                                          <p:spTgt spid="77"/>
                                        </p:tgtEl>
                                      </p:cBhvr>
                                    </p:animEffect>
                                  </p:childTnLst>
                                </p:cTn>
                              </p:par>
                            </p:childTnLst>
                          </p:cTn>
                        </p:par>
                        <p:par>
                          <p:cTn id="115" fill="hold">
                            <p:stCondLst>
                              <p:cond delay="500"/>
                            </p:stCondLst>
                            <p:childTnLst>
                              <p:par>
                                <p:cTn id="116" presetID="22" presetClass="entr" presetSubtype="4" fill="hold" nodeType="afterEffect">
                                  <p:stCondLst>
                                    <p:cond delay="0"/>
                                  </p:stCondLst>
                                  <p:childTnLst>
                                    <p:set>
                                      <p:cBhvr>
                                        <p:cTn id="117" dur="1" fill="hold">
                                          <p:stCondLst>
                                            <p:cond delay="0"/>
                                          </p:stCondLst>
                                        </p:cTn>
                                        <p:tgtEl>
                                          <p:spTgt spid="78"/>
                                        </p:tgtEl>
                                        <p:attrNameLst>
                                          <p:attrName>style.visibility</p:attrName>
                                        </p:attrNameLst>
                                      </p:cBhvr>
                                      <p:to>
                                        <p:strVal val="visible"/>
                                      </p:to>
                                    </p:set>
                                    <p:animEffect transition="in" filter="wipe(down)">
                                      <p:cBhvr>
                                        <p:cTn id="118" dur="500"/>
                                        <p:tgtEl>
                                          <p:spTgt spid="78"/>
                                        </p:tgtEl>
                                      </p:cBhvr>
                                    </p:animEffect>
                                  </p:childTnLst>
                                </p:cTn>
                              </p:par>
                            </p:childTnLst>
                          </p:cTn>
                        </p:par>
                        <p:par>
                          <p:cTn id="119" fill="hold">
                            <p:stCondLst>
                              <p:cond delay="1000"/>
                            </p:stCondLst>
                            <p:childTnLst>
                              <p:par>
                                <p:cTn id="120" presetID="53" presetClass="entr" presetSubtype="16" fill="hold" grpId="0" nodeType="afterEffect">
                                  <p:stCondLst>
                                    <p:cond delay="0"/>
                                  </p:stCondLst>
                                  <p:childTnLst>
                                    <p:set>
                                      <p:cBhvr>
                                        <p:cTn id="121" dur="1" fill="hold">
                                          <p:stCondLst>
                                            <p:cond delay="0"/>
                                          </p:stCondLst>
                                        </p:cTn>
                                        <p:tgtEl>
                                          <p:spTgt spid="79"/>
                                        </p:tgtEl>
                                        <p:attrNameLst>
                                          <p:attrName>style.visibility</p:attrName>
                                        </p:attrNameLst>
                                      </p:cBhvr>
                                      <p:to>
                                        <p:strVal val="visible"/>
                                      </p:to>
                                    </p:set>
                                    <p:anim calcmode="lin" valueType="num">
                                      <p:cBhvr>
                                        <p:cTn id="122" dur="500" fill="hold"/>
                                        <p:tgtEl>
                                          <p:spTgt spid="79"/>
                                        </p:tgtEl>
                                        <p:attrNameLst>
                                          <p:attrName>ppt_w</p:attrName>
                                        </p:attrNameLst>
                                      </p:cBhvr>
                                      <p:tavLst>
                                        <p:tav tm="0">
                                          <p:val>
                                            <p:fltVal val="0"/>
                                          </p:val>
                                        </p:tav>
                                        <p:tav tm="100000">
                                          <p:val>
                                            <p:strVal val="#ppt_w"/>
                                          </p:val>
                                        </p:tav>
                                      </p:tavLst>
                                    </p:anim>
                                    <p:anim calcmode="lin" valueType="num">
                                      <p:cBhvr>
                                        <p:cTn id="123" dur="500" fill="hold"/>
                                        <p:tgtEl>
                                          <p:spTgt spid="79"/>
                                        </p:tgtEl>
                                        <p:attrNameLst>
                                          <p:attrName>ppt_h</p:attrName>
                                        </p:attrNameLst>
                                      </p:cBhvr>
                                      <p:tavLst>
                                        <p:tav tm="0">
                                          <p:val>
                                            <p:fltVal val="0"/>
                                          </p:val>
                                        </p:tav>
                                        <p:tav tm="100000">
                                          <p:val>
                                            <p:strVal val="#ppt_h"/>
                                          </p:val>
                                        </p:tav>
                                      </p:tavLst>
                                    </p:anim>
                                    <p:animEffect transition="in" filter="fade">
                                      <p:cBhvr>
                                        <p:cTn id="124" dur="500"/>
                                        <p:tgtEl>
                                          <p:spTgt spid="79"/>
                                        </p:tgtEl>
                                      </p:cBhvr>
                                    </p:animEffect>
                                  </p:childTnLst>
                                </p:cTn>
                              </p:par>
                            </p:childTnLst>
                          </p:cTn>
                        </p:par>
                        <p:par>
                          <p:cTn id="125" fill="hold">
                            <p:stCondLst>
                              <p:cond delay="1500"/>
                            </p:stCondLst>
                            <p:childTnLst>
                              <p:par>
                                <p:cTn id="126" presetID="42" presetClass="entr" presetSubtype="0" fill="hold" grpId="0" nodeType="afterEffect">
                                  <p:stCondLst>
                                    <p:cond delay="0"/>
                                  </p:stCondLst>
                                  <p:childTnLst>
                                    <p:set>
                                      <p:cBhvr>
                                        <p:cTn id="127" dur="1" fill="hold">
                                          <p:stCondLst>
                                            <p:cond delay="0"/>
                                          </p:stCondLst>
                                        </p:cTn>
                                        <p:tgtEl>
                                          <p:spTgt spid="80"/>
                                        </p:tgtEl>
                                        <p:attrNameLst>
                                          <p:attrName>style.visibility</p:attrName>
                                        </p:attrNameLst>
                                      </p:cBhvr>
                                      <p:to>
                                        <p:strVal val="visible"/>
                                      </p:to>
                                    </p:set>
                                    <p:animEffect transition="in" filter="fade">
                                      <p:cBhvr>
                                        <p:cTn id="128" dur="500"/>
                                        <p:tgtEl>
                                          <p:spTgt spid="80"/>
                                        </p:tgtEl>
                                      </p:cBhvr>
                                    </p:animEffect>
                                    <p:anim calcmode="lin" valueType="num">
                                      <p:cBhvr>
                                        <p:cTn id="129" dur="500" fill="hold"/>
                                        <p:tgtEl>
                                          <p:spTgt spid="80"/>
                                        </p:tgtEl>
                                        <p:attrNameLst>
                                          <p:attrName>ppt_x</p:attrName>
                                        </p:attrNameLst>
                                      </p:cBhvr>
                                      <p:tavLst>
                                        <p:tav tm="0">
                                          <p:val>
                                            <p:strVal val="#ppt_x"/>
                                          </p:val>
                                        </p:tav>
                                        <p:tav tm="100000">
                                          <p:val>
                                            <p:strVal val="#ppt_x"/>
                                          </p:val>
                                        </p:tav>
                                      </p:tavLst>
                                    </p:anim>
                                    <p:anim calcmode="lin" valueType="num">
                                      <p:cBhvr>
                                        <p:cTn id="130" dur="500" fill="hold"/>
                                        <p:tgtEl>
                                          <p:spTgt spid="80"/>
                                        </p:tgtEl>
                                        <p:attrNameLst>
                                          <p:attrName>ppt_y</p:attrName>
                                        </p:attrNameLst>
                                      </p:cBhvr>
                                      <p:tavLst>
                                        <p:tav tm="0">
                                          <p:val>
                                            <p:strVal val="#ppt_y+.1"/>
                                          </p:val>
                                        </p:tav>
                                        <p:tav tm="100000">
                                          <p:val>
                                            <p:strVal val="#ppt_y"/>
                                          </p:val>
                                        </p:tav>
                                      </p:tavLst>
                                    </p:anim>
                                  </p:childTnLst>
                                </p:cTn>
                              </p:par>
                            </p:childTnLst>
                          </p:cTn>
                        </p:par>
                        <p:par>
                          <p:cTn id="131" fill="hold">
                            <p:stCondLst>
                              <p:cond delay="2000"/>
                            </p:stCondLst>
                            <p:childTnLst>
                              <p:par>
                                <p:cTn id="132" presetID="47" presetClass="entr" presetSubtype="0" fill="hold" grpId="0" nodeType="afterEffect">
                                  <p:stCondLst>
                                    <p:cond delay="0"/>
                                  </p:stCondLst>
                                  <p:childTnLst>
                                    <p:set>
                                      <p:cBhvr>
                                        <p:cTn id="133" dur="1" fill="hold">
                                          <p:stCondLst>
                                            <p:cond delay="0"/>
                                          </p:stCondLst>
                                        </p:cTn>
                                        <p:tgtEl>
                                          <p:spTgt spid="81"/>
                                        </p:tgtEl>
                                        <p:attrNameLst>
                                          <p:attrName>style.visibility</p:attrName>
                                        </p:attrNameLst>
                                      </p:cBhvr>
                                      <p:to>
                                        <p:strVal val="visible"/>
                                      </p:to>
                                    </p:set>
                                    <p:animEffect transition="in" filter="fade">
                                      <p:cBhvr>
                                        <p:cTn id="134" dur="1000"/>
                                        <p:tgtEl>
                                          <p:spTgt spid="81"/>
                                        </p:tgtEl>
                                      </p:cBhvr>
                                    </p:animEffect>
                                    <p:anim calcmode="lin" valueType="num">
                                      <p:cBhvr>
                                        <p:cTn id="135" dur="1000" fill="hold"/>
                                        <p:tgtEl>
                                          <p:spTgt spid="81"/>
                                        </p:tgtEl>
                                        <p:attrNameLst>
                                          <p:attrName>ppt_x</p:attrName>
                                        </p:attrNameLst>
                                      </p:cBhvr>
                                      <p:tavLst>
                                        <p:tav tm="0">
                                          <p:val>
                                            <p:strVal val="#ppt_x"/>
                                          </p:val>
                                        </p:tav>
                                        <p:tav tm="100000">
                                          <p:val>
                                            <p:strVal val="#ppt_x"/>
                                          </p:val>
                                        </p:tav>
                                      </p:tavLst>
                                    </p:anim>
                                    <p:anim calcmode="lin" valueType="num">
                                      <p:cBhvr>
                                        <p:cTn id="136" dur="1000" fill="hold"/>
                                        <p:tgtEl>
                                          <p:spTgt spid="81"/>
                                        </p:tgtEl>
                                        <p:attrNameLst>
                                          <p:attrName>ppt_y</p:attrName>
                                        </p:attrNameLst>
                                      </p:cBhvr>
                                      <p:tavLst>
                                        <p:tav tm="0">
                                          <p:val>
                                            <p:strVal val="#ppt_y-.1"/>
                                          </p:val>
                                        </p:tav>
                                        <p:tav tm="100000">
                                          <p:val>
                                            <p:strVal val="#ppt_y"/>
                                          </p:val>
                                        </p:tav>
                                      </p:tavLst>
                                    </p:anim>
                                  </p:childTnLst>
                                </p:cTn>
                              </p:par>
                            </p:childTnLst>
                          </p:cTn>
                        </p:par>
                        <p:par>
                          <p:cTn id="137" fill="hold">
                            <p:stCondLst>
                              <p:cond delay="3000"/>
                            </p:stCondLst>
                            <p:childTnLst>
                              <p:par>
                                <p:cTn id="138" presetID="47" presetClass="entr" presetSubtype="0" fill="hold" nodeType="afterEffect">
                                  <p:stCondLst>
                                    <p:cond delay="0"/>
                                  </p:stCondLst>
                                  <p:childTnLst>
                                    <p:set>
                                      <p:cBhvr>
                                        <p:cTn id="139" dur="1" fill="hold">
                                          <p:stCondLst>
                                            <p:cond delay="0"/>
                                          </p:stCondLst>
                                        </p:cTn>
                                        <p:tgtEl>
                                          <p:spTgt spid="82"/>
                                        </p:tgtEl>
                                        <p:attrNameLst>
                                          <p:attrName>style.visibility</p:attrName>
                                        </p:attrNameLst>
                                      </p:cBhvr>
                                      <p:to>
                                        <p:strVal val="visible"/>
                                      </p:to>
                                    </p:set>
                                    <p:animEffect transition="in" filter="fade">
                                      <p:cBhvr>
                                        <p:cTn id="140" dur="500"/>
                                        <p:tgtEl>
                                          <p:spTgt spid="82"/>
                                        </p:tgtEl>
                                      </p:cBhvr>
                                    </p:animEffect>
                                    <p:anim calcmode="lin" valueType="num">
                                      <p:cBhvr>
                                        <p:cTn id="141" dur="500" fill="hold"/>
                                        <p:tgtEl>
                                          <p:spTgt spid="82"/>
                                        </p:tgtEl>
                                        <p:attrNameLst>
                                          <p:attrName>ppt_x</p:attrName>
                                        </p:attrNameLst>
                                      </p:cBhvr>
                                      <p:tavLst>
                                        <p:tav tm="0">
                                          <p:val>
                                            <p:strVal val="#ppt_x"/>
                                          </p:val>
                                        </p:tav>
                                        <p:tav tm="100000">
                                          <p:val>
                                            <p:strVal val="#ppt_x"/>
                                          </p:val>
                                        </p:tav>
                                      </p:tavLst>
                                    </p:anim>
                                    <p:anim calcmode="lin" valueType="num">
                                      <p:cBhvr>
                                        <p:cTn id="142" dur="5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91"/>
                                        </p:tgtEl>
                                        <p:attrNameLst>
                                          <p:attrName>style.visibility</p:attrName>
                                        </p:attrNameLst>
                                      </p:cBhvr>
                                      <p:to>
                                        <p:strVal val="visible"/>
                                      </p:to>
                                    </p:set>
                                    <p:anim calcmode="lin" valueType="num">
                                      <p:cBhvr>
                                        <p:cTn id="147" dur="500" fill="hold"/>
                                        <p:tgtEl>
                                          <p:spTgt spid="91"/>
                                        </p:tgtEl>
                                        <p:attrNameLst>
                                          <p:attrName>ppt_w</p:attrName>
                                        </p:attrNameLst>
                                      </p:cBhvr>
                                      <p:tavLst>
                                        <p:tav tm="0">
                                          <p:val>
                                            <p:fltVal val="0"/>
                                          </p:val>
                                        </p:tav>
                                        <p:tav tm="100000">
                                          <p:val>
                                            <p:strVal val="#ppt_w"/>
                                          </p:val>
                                        </p:tav>
                                      </p:tavLst>
                                    </p:anim>
                                    <p:anim calcmode="lin" valueType="num">
                                      <p:cBhvr>
                                        <p:cTn id="148" dur="500" fill="hold"/>
                                        <p:tgtEl>
                                          <p:spTgt spid="91"/>
                                        </p:tgtEl>
                                        <p:attrNameLst>
                                          <p:attrName>ppt_h</p:attrName>
                                        </p:attrNameLst>
                                      </p:cBhvr>
                                      <p:tavLst>
                                        <p:tav tm="0">
                                          <p:val>
                                            <p:fltVal val="0"/>
                                          </p:val>
                                        </p:tav>
                                        <p:tav tm="100000">
                                          <p:val>
                                            <p:strVal val="#ppt_h"/>
                                          </p:val>
                                        </p:tav>
                                      </p:tavLst>
                                    </p:anim>
                                    <p:animEffect transition="in" filter="fade">
                                      <p:cBhvr>
                                        <p:cTn id="149" dur="500"/>
                                        <p:tgtEl>
                                          <p:spTgt spid="91"/>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ntr" presetSubtype="16" fill="hold" grpId="0" nodeType="clickEffect">
                                  <p:stCondLst>
                                    <p:cond delay="0"/>
                                  </p:stCondLst>
                                  <p:childTnLst>
                                    <p:set>
                                      <p:cBhvr>
                                        <p:cTn id="153" dur="1" fill="hold">
                                          <p:stCondLst>
                                            <p:cond delay="0"/>
                                          </p:stCondLst>
                                        </p:cTn>
                                        <p:tgtEl>
                                          <p:spTgt spid="93"/>
                                        </p:tgtEl>
                                        <p:attrNameLst>
                                          <p:attrName>style.visibility</p:attrName>
                                        </p:attrNameLst>
                                      </p:cBhvr>
                                      <p:to>
                                        <p:strVal val="visible"/>
                                      </p:to>
                                    </p:set>
                                    <p:anim calcmode="lin" valueType="num">
                                      <p:cBhvr>
                                        <p:cTn id="154" dur="500" fill="hold"/>
                                        <p:tgtEl>
                                          <p:spTgt spid="93"/>
                                        </p:tgtEl>
                                        <p:attrNameLst>
                                          <p:attrName>ppt_w</p:attrName>
                                        </p:attrNameLst>
                                      </p:cBhvr>
                                      <p:tavLst>
                                        <p:tav tm="0">
                                          <p:val>
                                            <p:fltVal val="0"/>
                                          </p:val>
                                        </p:tav>
                                        <p:tav tm="100000">
                                          <p:val>
                                            <p:strVal val="#ppt_w"/>
                                          </p:val>
                                        </p:tav>
                                      </p:tavLst>
                                    </p:anim>
                                    <p:anim calcmode="lin" valueType="num">
                                      <p:cBhvr>
                                        <p:cTn id="155" dur="500" fill="hold"/>
                                        <p:tgtEl>
                                          <p:spTgt spid="93"/>
                                        </p:tgtEl>
                                        <p:attrNameLst>
                                          <p:attrName>ppt_h</p:attrName>
                                        </p:attrNameLst>
                                      </p:cBhvr>
                                      <p:tavLst>
                                        <p:tav tm="0">
                                          <p:val>
                                            <p:fltVal val="0"/>
                                          </p:val>
                                        </p:tav>
                                        <p:tav tm="100000">
                                          <p:val>
                                            <p:strVal val="#ppt_h"/>
                                          </p:val>
                                        </p:tav>
                                      </p:tavLst>
                                    </p:anim>
                                    <p:animEffect transition="in" filter="fade">
                                      <p:cBhvr>
                                        <p:cTn id="156"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8" grpId="0"/>
      <p:bldP spid="21" grpId="0"/>
      <p:bldP spid="29" grpId="0" animBg="1"/>
      <p:bldP spid="31" grpId="0" animBg="1"/>
      <p:bldP spid="33" grpId="0"/>
      <p:bldP spid="34" grpId="0"/>
      <p:bldP spid="50" grpId="0" animBg="1"/>
      <p:bldP spid="52" grpId="0" animBg="1"/>
      <p:bldP spid="54" grpId="0"/>
      <p:bldP spid="55" grpId="0"/>
      <p:bldP spid="77" grpId="0" animBg="1"/>
      <p:bldP spid="79" grpId="0" animBg="1"/>
      <p:bldP spid="80" grpId="0"/>
      <p:bldP spid="81" grpId="0"/>
      <p:bldP spid="91" grpId="0" animBg="1"/>
      <p:bldP spid="9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3765"/>
        </a:soli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782A554-14F8-4595-8A55-2F223257DDA0}"/>
              </a:ext>
            </a:extLst>
          </p:cNvPr>
          <p:cNvCxnSpPr>
            <a:cxnSpLocks/>
          </p:cNvCxnSpPr>
          <p:nvPr/>
        </p:nvCxnSpPr>
        <p:spPr>
          <a:xfrm>
            <a:off x="0" y="3991633"/>
            <a:ext cx="12192000" cy="0"/>
          </a:xfrm>
          <a:prstGeom prst="line">
            <a:avLst/>
          </a:prstGeom>
          <a:ln w="190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7E3365E2-23A8-48E9-86A5-8F62E41BA997}"/>
              </a:ext>
            </a:extLst>
          </p:cNvPr>
          <p:cNvSpPr/>
          <p:nvPr/>
        </p:nvSpPr>
        <p:spPr>
          <a:xfrm>
            <a:off x="938785" y="3756677"/>
            <a:ext cx="425449" cy="469911"/>
          </a:xfrm>
          <a:prstGeom prst="ellipse">
            <a:avLst/>
          </a:prstGeom>
          <a:noFill/>
          <a:ln w="19050">
            <a:solidFill>
              <a:srgbClr val="A2B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sp>
        <p:nvSpPr>
          <p:cNvPr id="6" name="Oval 5">
            <a:extLst>
              <a:ext uri="{FF2B5EF4-FFF2-40B4-BE49-F238E27FC236}">
                <a16:creationId xmlns:a16="http://schemas.microsoft.com/office/drawing/2014/main" id="{B6DE1B15-4E55-4873-96A2-8713893686E2}"/>
              </a:ext>
            </a:extLst>
          </p:cNvPr>
          <p:cNvSpPr/>
          <p:nvPr/>
        </p:nvSpPr>
        <p:spPr>
          <a:xfrm>
            <a:off x="1026099" y="3872009"/>
            <a:ext cx="241300" cy="257852"/>
          </a:xfrm>
          <a:prstGeom prst="ellipse">
            <a:avLst/>
          </a:prstGeom>
          <a:solidFill>
            <a:srgbClr val="A2BB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713696A-0C28-43D5-9BDA-30414DDFB5E6}"/>
              </a:ext>
            </a:extLst>
          </p:cNvPr>
          <p:cNvSpPr/>
          <p:nvPr/>
        </p:nvSpPr>
        <p:spPr>
          <a:xfrm>
            <a:off x="769353" y="3627228"/>
            <a:ext cx="768349" cy="73980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cxnSp>
        <p:nvCxnSpPr>
          <p:cNvPr id="10" name="Straight Connector 9">
            <a:extLst>
              <a:ext uri="{FF2B5EF4-FFF2-40B4-BE49-F238E27FC236}">
                <a16:creationId xmlns:a16="http://schemas.microsoft.com/office/drawing/2014/main" id="{8D8F71D0-2FF3-4AD9-973B-6BAE81FBF500}"/>
              </a:ext>
            </a:extLst>
          </p:cNvPr>
          <p:cNvCxnSpPr>
            <a:cxnSpLocks/>
          </p:cNvCxnSpPr>
          <p:nvPr/>
        </p:nvCxnSpPr>
        <p:spPr>
          <a:xfrm flipH="1">
            <a:off x="1141988" y="4385481"/>
            <a:ext cx="9522" cy="1371645"/>
          </a:xfrm>
          <a:prstGeom prst="line">
            <a:avLst/>
          </a:prstGeom>
          <a:ln w="19050">
            <a:solidFill>
              <a:srgbClr val="A2BBC2"/>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2C4D0B1-A9CF-4A1B-95AA-596983F70968}"/>
              </a:ext>
            </a:extLst>
          </p:cNvPr>
          <p:cNvSpPr/>
          <p:nvPr/>
        </p:nvSpPr>
        <p:spPr>
          <a:xfrm>
            <a:off x="1035630" y="5751900"/>
            <a:ext cx="215895" cy="277845"/>
          </a:xfrm>
          <a:prstGeom prst="ellipse">
            <a:avLst/>
          </a:prstGeom>
          <a:solidFill>
            <a:srgbClr val="A2BB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c 14">
            <a:extLst>
              <a:ext uri="{FF2B5EF4-FFF2-40B4-BE49-F238E27FC236}">
                <a16:creationId xmlns:a16="http://schemas.microsoft.com/office/drawing/2014/main" id="{7DAC273A-DA5B-470D-9243-CFE33C02B1A7}"/>
              </a:ext>
            </a:extLst>
          </p:cNvPr>
          <p:cNvSpPr/>
          <p:nvPr/>
        </p:nvSpPr>
        <p:spPr>
          <a:xfrm>
            <a:off x="2876550" y="1695425"/>
            <a:ext cx="733425" cy="428674"/>
          </a:xfrm>
          <a:prstGeom prst="arc">
            <a:avLst>
              <a:gd name="adj1" fmla="val 16200000"/>
              <a:gd name="adj2" fmla="val 1630108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TextBox 17">
            <a:extLst>
              <a:ext uri="{FF2B5EF4-FFF2-40B4-BE49-F238E27FC236}">
                <a16:creationId xmlns:a16="http://schemas.microsoft.com/office/drawing/2014/main" id="{F4C9848A-3EA2-4EB8-BEDB-ACD531B70EF0}"/>
              </a:ext>
            </a:extLst>
          </p:cNvPr>
          <p:cNvSpPr txBox="1"/>
          <p:nvPr/>
        </p:nvSpPr>
        <p:spPr>
          <a:xfrm>
            <a:off x="7835793" y="3203934"/>
            <a:ext cx="3534630" cy="400110"/>
          </a:xfrm>
          <a:prstGeom prst="rect">
            <a:avLst/>
          </a:prstGeom>
          <a:noFill/>
        </p:spPr>
        <p:txBody>
          <a:bodyPr wrap="square" rtlCol="0">
            <a:spAutoFit/>
          </a:bodyPr>
          <a:lstStyle/>
          <a:p>
            <a:r>
              <a:rPr lang="en-US" sz="2000" dirty="0">
                <a:solidFill>
                  <a:schemeClr val="accent1">
                    <a:lumMod val="60000"/>
                    <a:lumOff val="40000"/>
                  </a:schemeClr>
                </a:solidFill>
              </a:rPr>
              <a:t>April 20th - 27</a:t>
            </a:r>
            <a:r>
              <a:rPr lang="en-US" sz="2000" baseline="30000" dirty="0">
                <a:solidFill>
                  <a:schemeClr val="accent1">
                    <a:lumMod val="60000"/>
                    <a:lumOff val="40000"/>
                  </a:schemeClr>
                </a:solidFill>
              </a:rPr>
              <a:t>th</a:t>
            </a:r>
            <a:r>
              <a:rPr lang="en-US" sz="2000" dirty="0">
                <a:solidFill>
                  <a:schemeClr val="accent1">
                    <a:lumMod val="60000"/>
                    <a:lumOff val="40000"/>
                  </a:schemeClr>
                </a:solidFill>
              </a:rPr>
              <a:t> </a:t>
            </a:r>
          </a:p>
        </p:txBody>
      </p:sp>
      <p:sp>
        <p:nvSpPr>
          <p:cNvPr id="21" name="TextBox 20">
            <a:extLst>
              <a:ext uri="{FF2B5EF4-FFF2-40B4-BE49-F238E27FC236}">
                <a16:creationId xmlns:a16="http://schemas.microsoft.com/office/drawing/2014/main" id="{D95C0478-AD5E-4452-B44E-7E1F63FF9AB2}"/>
              </a:ext>
            </a:extLst>
          </p:cNvPr>
          <p:cNvSpPr txBox="1"/>
          <p:nvPr/>
        </p:nvSpPr>
        <p:spPr>
          <a:xfrm>
            <a:off x="518147" y="6029745"/>
            <a:ext cx="2317760" cy="369332"/>
          </a:xfrm>
          <a:prstGeom prst="rect">
            <a:avLst/>
          </a:prstGeom>
          <a:noFill/>
        </p:spPr>
        <p:txBody>
          <a:bodyPr wrap="square" rtlCol="0">
            <a:spAutoFit/>
          </a:bodyPr>
          <a:lstStyle/>
          <a:p>
            <a:r>
              <a:rPr lang="en-US" dirty="0">
                <a:solidFill>
                  <a:srgbClr val="A2BBC2"/>
                </a:solidFill>
              </a:rPr>
              <a:t>Invitation to respond </a:t>
            </a:r>
          </a:p>
        </p:txBody>
      </p:sp>
      <p:cxnSp>
        <p:nvCxnSpPr>
          <p:cNvPr id="23" name="Straight Connector 22">
            <a:extLst>
              <a:ext uri="{FF2B5EF4-FFF2-40B4-BE49-F238E27FC236}">
                <a16:creationId xmlns:a16="http://schemas.microsoft.com/office/drawing/2014/main" id="{65131AB0-09FC-4FB2-A700-BA428EBF91BA}"/>
              </a:ext>
            </a:extLst>
          </p:cNvPr>
          <p:cNvCxnSpPr>
            <a:cxnSpLocks/>
          </p:cNvCxnSpPr>
          <p:nvPr/>
        </p:nvCxnSpPr>
        <p:spPr>
          <a:xfrm>
            <a:off x="612776" y="6362614"/>
            <a:ext cx="990600" cy="0"/>
          </a:xfrm>
          <a:prstGeom prst="line">
            <a:avLst/>
          </a:prstGeom>
          <a:ln w="19050">
            <a:solidFill>
              <a:srgbClr val="A2BBC2"/>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A385D491-84A0-434C-82D3-034C54654ED4}"/>
              </a:ext>
            </a:extLst>
          </p:cNvPr>
          <p:cNvSpPr/>
          <p:nvPr/>
        </p:nvSpPr>
        <p:spPr>
          <a:xfrm>
            <a:off x="3015100" y="3762174"/>
            <a:ext cx="425449" cy="469911"/>
          </a:xfrm>
          <a:prstGeom prst="ellipse">
            <a:avLst/>
          </a:prstGeom>
          <a:noFill/>
          <a:ln w="1905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sp>
        <p:nvSpPr>
          <p:cNvPr id="28" name="Oval 27">
            <a:extLst>
              <a:ext uri="{FF2B5EF4-FFF2-40B4-BE49-F238E27FC236}">
                <a16:creationId xmlns:a16="http://schemas.microsoft.com/office/drawing/2014/main" id="{C1963922-77FD-441C-97E2-9E52562B059B}"/>
              </a:ext>
            </a:extLst>
          </p:cNvPr>
          <p:cNvSpPr/>
          <p:nvPr/>
        </p:nvSpPr>
        <p:spPr>
          <a:xfrm>
            <a:off x="3092442" y="3872009"/>
            <a:ext cx="241300" cy="257852"/>
          </a:xfrm>
          <a:prstGeom prst="ellipse">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4941C128-C508-4E4B-9118-CF3235554B4D}"/>
              </a:ext>
            </a:extLst>
          </p:cNvPr>
          <p:cNvSpPr/>
          <p:nvPr/>
        </p:nvSpPr>
        <p:spPr>
          <a:xfrm>
            <a:off x="2838886" y="3621730"/>
            <a:ext cx="768349" cy="73980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cxnSp>
        <p:nvCxnSpPr>
          <p:cNvPr id="30" name="Straight Connector 29">
            <a:extLst>
              <a:ext uri="{FF2B5EF4-FFF2-40B4-BE49-F238E27FC236}">
                <a16:creationId xmlns:a16="http://schemas.microsoft.com/office/drawing/2014/main" id="{BF857484-F756-466D-80E0-F84F74C7F076}"/>
              </a:ext>
            </a:extLst>
          </p:cNvPr>
          <p:cNvCxnSpPr>
            <a:cxnSpLocks/>
          </p:cNvCxnSpPr>
          <p:nvPr/>
        </p:nvCxnSpPr>
        <p:spPr>
          <a:xfrm flipH="1">
            <a:off x="3208331" y="2218329"/>
            <a:ext cx="9522" cy="1371645"/>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305CB51C-6A54-4A93-84AE-C3E104FB118B}"/>
              </a:ext>
            </a:extLst>
          </p:cNvPr>
          <p:cNvSpPr/>
          <p:nvPr/>
        </p:nvSpPr>
        <p:spPr>
          <a:xfrm>
            <a:off x="3100383" y="2045041"/>
            <a:ext cx="215895" cy="277845"/>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32" name="Arc 31">
            <a:extLst>
              <a:ext uri="{FF2B5EF4-FFF2-40B4-BE49-F238E27FC236}">
                <a16:creationId xmlns:a16="http://schemas.microsoft.com/office/drawing/2014/main" id="{25F2AB71-5C4E-436D-A826-0DACEB9FD867}"/>
              </a:ext>
            </a:extLst>
          </p:cNvPr>
          <p:cNvSpPr/>
          <p:nvPr/>
        </p:nvSpPr>
        <p:spPr>
          <a:xfrm>
            <a:off x="5953125" y="1695425"/>
            <a:ext cx="733425" cy="428674"/>
          </a:xfrm>
          <a:prstGeom prst="arc">
            <a:avLst>
              <a:gd name="adj1" fmla="val 16200000"/>
              <a:gd name="adj2" fmla="val 1630108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F5CD059C-2A69-4663-817D-4D9C849F3C75}"/>
              </a:ext>
            </a:extLst>
          </p:cNvPr>
          <p:cNvSpPr txBox="1"/>
          <p:nvPr/>
        </p:nvSpPr>
        <p:spPr>
          <a:xfrm>
            <a:off x="1892492" y="4458508"/>
            <a:ext cx="3504456" cy="400110"/>
          </a:xfrm>
          <a:prstGeom prst="rect">
            <a:avLst/>
          </a:prstGeom>
          <a:noFill/>
        </p:spPr>
        <p:txBody>
          <a:bodyPr wrap="square" rtlCol="0">
            <a:spAutoFit/>
          </a:bodyPr>
          <a:lstStyle/>
          <a:p>
            <a:r>
              <a:rPr lang="en-US" sz="2000" dirty="0">
                <a:solidFill>
                  <a:schemeClr val="accent2">
                    <a:lumMod val="60000"/>
                    <a:lumOff val="40000"/>
                  </a:schemeClr>
                </a:solidFill>
              </a:rPr>
              <a:t>March 26</a:t>
            </a:r>
            <a:r>
              <a:rPr lang="en-US" sz="2000" baseline="30000" dirty="0">
                <a:solidFill>
                  <a:schemeClr val="accent2">
                    <a:lumMod val="60000"/>
                    <a:lumOff val="40000"/>
                  </a:schemeClr>
                </a:solidFill>
              </a:rPr>
              <a:t>th</a:t>
            </a:r>
            <a:r>
              <a:rPr lang="en-US" sz="2000" dirty="0">
                <a:solidFill>
                  <a:schemeClr val="accent2">
                    <a:lumMod val="60000"/>
                    <a:lumOff val="40000"/>
                  </a:schemeClr>
                </a:solidFill>
              </a:rPr>
              <a:t> – April 3rd</a:t>
            </a:r>
          </a:p>
        </p:txBody>
      </p:sp>
      <p:sp>
        <p:nvSpPr>
          <p:cNvPr id="34" name="TextBox 33">
            <a:extLst>
              <a:ext uri="{FF2B5EF4-FFF2-40B4-BE49-F238E27FC236}">
                <a16:creationId xmlns:a16="http://schemas.microsoft.com/office/drawing/2014/main" id="{50EFE3CA-FF08-492C-A27F-DCA670FC29ED}"/>
              </a:ext>
            </a:extLst>
          </p:cNvPr>
          <p:cNvSpPr txBox="1"/>
          <p:nvPr/>
        </p:nvSpPr>
        <p:spPr>
          <a:xfrm>
            <a:off x="1909455" y="1663669"/>
            <a:ext cx="3783184" cy="369332"/>
          </a:xfrm>
          <a:prstGeom prst="rect">
            <a:avLst/>
          </a:prstGeom>
          <a:noFill/>
        </p:spPr>
        <p:txBody>
          <a:bodyPr wrap="square" rtlCol="0">
            <a:spAutoFit/>
          </a:bodyPr>
          <a:lstStyle/>
          <a:p>
            <a:r>
              <a:rPr lang="en-US" dirty="0">
                <a:solidFill>
                  <a:schemeClr val="accent2">
                    <a:lumMod val="60000"/>
                    <a:lumOff val="40000"/>
                  </a:schemeClr>
                </a:solidFill>
              </a:rPr>
              <a:t>Reminder letter #1 and #2</a:t>
            </a:r>
          </a:p>
        </p:txBody>
      </p:sp>
      <p:cxnSp>
        <p:nvCxnSpPr>
          <p:cNvPr id="35" name="Straight Connector 34">
            <a:extLst>
              <a:ext uri="{FF2B5EF4-FFF2-40B4-BE49-F238E27FC236}">
                <a16:creationId xmlns:a16="http://schemas.microsoft.com/office/drawing/2014/main" id="{514CA226-53D8-4761-9CCF-EB3050744765}"/>
              </a:ext>
            </a:extLst>
          </p:cNvPr>
          <p:cNvCxnSpPr>
            <a:cxnSpLocks/>
          </p:cNvCxnSpPr>
          <p:nvPr/>
        </p:nvCxnSpPr>
        <p:spPr>
          <a:xfrm>
            <a:off x="2024500" y="1663669"/>
            <a:ext cx="990600" cy="0"/>
          </a:xfrm>
          <a:prstGeom prst="line">
            <a:avLst/>
          </a:prstGeom>
          <a:ln w="1905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7CD9994C-2C3E-491B-96AA-39FB3E4CB8A3}"/>
              </a:ext>
            </a:extLst>
          </p:cNvPr>
          <p:cNvSpPr/>
          <p:nvPr/>
        </p:nvSpPr>
        <p:spPr>
          <a:xfrm>
            <a:off x="4792776" y="3752673"/>
            <a:ext cx="425449" cy="469911"/>
          </a:xfrm>
          <a:prstGeom prst="ellipse">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sp>
        <p:nvSpPr>
          <p:cNvPr id="49" name="Oval 48">
            <a:extLst>
              <a:ext uri="{FF2B5EF4-FFF2-40B4-BE49-F238E27FC236}">
                <a16:creationId xmlns:a16="http://schemas.microsoft.com/office/drawing/2014/main" id="{9F9D98E9-FECF-46C5-801B-392457705B89}"/>
              </a:ext>
            </a:extLst>
          </p:cNvPr>
          <p:cNvSpPr/>
          <p:nvPr/>
        </p:nvSpPr>
        <p:spPr>
          <a:xfrm>
            <a:off x="4869646" y="3853863"/>
            <a:ext cx="241300" cy="25785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F35E552-899E-47E6-965C-549C95088625}"/>
              </a:ext>
            </a:extLst>
          </p:cNvPr>
          <p:cNvSpPr/>
          <p:nvPr/>
        </p:nvSpPr>
        <p:spPr>
          <a:xfrm>
            <a:off x="4624894" y="3649973"/>
            <a:ext cx="768349" cy="73980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cxnSp>
        <p:nvCxnSpPr>
          <p:cNvPr id="51" name="Straight Connector 50">
            <a:extLst>
              <a:ext uri="{FF2B5EF4-FFF2-40B4-BE49-F238E27FC236}">
                <a16:creationId xmlns:a16="http://schemas.microsoft.com/office/drawing/2014/main" id="{72493D42-A1DA-40C3-80EC-1B76E07FDFCA}"/>
              </a:ext>
            </a:extLst>
          </p:cNvPr>
          <p:cNvCxnSpPr>
            <a:cxnSpLocks/>
          </p:cNvCxnSpPr>
          <p:nvPr/>
        </p:nvCxnSpPr>
        <p:spPr>
          <a:xfrm flipH="1">
            <a:off x="4995979" y="4408225"/>
            <a:ext cx="9522" cy="1371645"/>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2" name="Oval 51">
            <a:extLst>
              <a:ext uri="{FF2B5EF4-FFF2-40B4-BE49-F238E27FC236}">
                <a16:creationId xmlns:a16="http://schemas.microsoft.com/office/drawing/2014/main" id="{D78ECFE3-AF13-4BF5-B634-ABB6D7D3E036}"/>
              </a:ext>
            </a:extLst>
          </p:cNvPr>
          <p:cNvSpPr/>
          <p:nvPr/>
        </p:nvSpPr>
        <p:spPr>
          <a:xfrm>
            <a:off x="4890228" y="5533549"/>
            <a:ext cx="215895" cy="277845"/>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c 52">
            <a:extLst>
              <a:ext uri="{FF2B5EF4-FFF2-40B4-BE49-F238E27FC236}">
                <a16:creationId xmlns:a16="http://schemas.microsoft.com/office/drawing/2014/main" id="{2832BF70-4F6D-41A7-B5CB-7231B4588CAC}"/>
              </a:ext>
            </a:extLst>
          </p:cNvPr>
          <p:cNvSpPr/>
          <p:nvPr/>
        </p:nvSpPr>
        <p:spPr>
          <a:xfrm>
            <a:off x="8590549" y="1695425"/>
            <a:ext cx="733425" cy="428674"/>
          </a:xfrm>
          <a:prstGeom prst="arc">
            <a:avLst>
              <a:gd name="adj1" fmla="val 16200000"/>
              <a:gd name="adj2" fmla="val 16301081"/>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TextBox 53">
            <a:extLst>
              <a:ext uri="{FF2B5EF4-FFF2-40B4-BE49-F238E27FC236}">
                <a16:creationId xmlns:a16="http://schemas.microsoft.com/office/drawing/2014/main" id="{250844D8-952C-4C80-AAD3-70DBBB3A036A}"/>
              </a:ext>
            </a:extLst>
          </p:cNvPr>
          <p:cNvSpPr txBox="1"/>
          <p:nvPr/>
        </p:nvSpPr>
        <p:spPr>
          <a:xfrm>
            <a:off x="4357110" y="3189282"/>
            <a:ext cx="4018553" cy="400110"/>
          </a:xfrm>
          <a:prstGeom prst="rect">
            <a:avLst/>
          </a:prstGeom>
          <a:noFill/>
        </p:spPr>
        <p:txBody>
          <a:bodyPr wrap="square" rtlCol="0">
            <a:spAutoFit/>
          </a:bodyPr>
          <a:lstStyle/>
          <a:p>
            <a:r>
              <a:rPr lang="en-US" sz="2000" dirty="0">
                <a:solidFill>
                  <a:schemeClr val="accent6">
                    <a:lumMod val="60000"/>
                    <a:lumOff val="40000"/>
                  </a:schemeClr>
                </a:solidFill>
              </a:rPr>
              <a:t>April 1st</a:t>
            </a:r>
          </a:p>
        </p:txBody>
      </p:sp>
      <p:sp>
        <p:nvSpPr>
          <p:cNvPr id="55" name="TextBox 54">
            <a:extLst>
              <a:ext uri="{FF2B5EF4-FFF2-40B4-BE49-F238E27FC236}">
                <a16:creationId xmlns:a16="http://schemas.microsoft.com/office/drawing/2014/main" id="{DF54D6A9-28B4-4726-996F-0F677E926928}"/>
              </a:ext>
            </a:extLst>
          </p:cNvPr>
          <p:cNvSpPr txBox="1"/>
          <p:nvPr/>
        </p:nvSpPr>
        <p:spPr>
          <a:xfrm>
            <a:off x="4674523" y="5845091"/>
            <a:ext cx="4408798" cy="369332"/>
          </a:xfrm>
          <a:prstGeom prst="rect">
            <a:avLst/>
          </a:prstGeom>
          <a:noFill/>
        </p:spPr>
        <p:txBody>
          <a:bodyPr wrap="square" rtlCol="0">
            <a:spAutoFit/>
          </a:bodyPr>
          <a:lstStyle/>
          <a:p>
            <a:r>
              <a:rPr lang="en-US" dirty="0">
                <a:solidFill>
                  <a:schemeClr val="accent6">
                    <a:lumMod val="60000"/>
                    <a:lumOff val="40000"/>
                  </a:schemeClr>
                </a:solidFill>
              </a:rPr>
              <a:t>OFFICIAL Census DAY</a:t>
            </a:r>
          </a:p>
        </p:txBody>
      </p:sp>
      <p:cxnSp>
        <p:nvCxnSpPr>
          <p:cNvPr id="56" name="Straight Connector 55">
            <a:extLst>
              <a:ext uri="{FF2B5EF4-FFF2-40B4-BE49-F238E27FC236}">
                <a16:creationId xmlns:a16="http://schemas.microsoft.com/office/drawing/2014/main" id="{53BB8412-FA79-4A4C-B0E7-D792240B6288}"/>
              </a:ext>
            </a:extLst>
          </p:cNvPr>
          <p:cNvCxnSpPr>
            <a:cxnSpLocks/>
          </p:cNvCxnSpPr>
          <p:nvPr/>
        </p:nvCxnSpPr>
        <p:spPr>
          <a:xfrm>
            <a:off x="4788622" y="6262254"/>
            <a:ext cx="990600" cy="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5" name="Oval 74">
            <a:extLst>
              <a:ext uri="{FF2B5EF4-FFF2-40B4-BE49-F238E27FC236}">
                <a16:creationId xmlns:a16="http://schemas.microsoft.com/office/drawing/2014/main" id="{0CA7E44F-7885-4A0E-8EEB-6202934CF92C}"/>
              </a:ext>
            </a:extLst>
          </p:cNvPr>
          <p:cNvSpPr/>
          <p:nvPr/>
        </p:nvSpPr>
        <p:spPr>
          <a:xfrm>
            <a:off x="6715201" y="3762174"/>
            <a:ext cx="425449" cy="469911"/>
          </a:xfrm>
          <a:prstGeom prst="ellipse">
            <a:avLst/>
          </a:prstGeom>
          <a:noFill/>
          <a:ln w="19050">
            <a:solidFill>
              <a:srgbClr val="DB82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sp>
        <p:nvSpPr>
          <p:cNvPr id="76" name="Oval 75">
            <a:extLst>
              <a:ext uri="{FF2B5EF4-FFF2-40B4-BE49-F238E27FC236}">
                <a16:creationId xmlns:a16="http://schemas.microsoft.com/office/drawing/2014/main" id="{C5477609-32F1-43F6-AD4B-3FC316B38FF7}"/>
              </a:ext>
            </a:extLst>
          </p:cNvPr>
          <p:cNvSpPr/>
          <p:nvPr/>
        </p:nvSpPr>
        <p:spPr>
          <a:xfrm>
            <a:off x="6793283" y="3853863"/>
            <a:ext cx="241300" cy="257852"/>
          </a:xfrm>
          <a:prstGeom prst="ellipse">
            <a:avLst/>
          </a:prstGeom>
          <a:solidFill>
            <a:srgbClr val="DB82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C4C167FA-F878-4793-8F45-D3BA7797FCD2}"/>
              </a:ext>
            </a:extLst>
          </p:cNvPr>
          <p:cNvSpPr/>
          <p:nvPr/>
        </p:nvSpPr>
        <p:spPr>
          <a:xfrm>
            <a:off x="6546130" y="3634367"/>
            <a:ext cx="768349" cy="73980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cxnSp>
        <p:nvCxnSpPr>
          <p:cNvPr id="78" name="Straight Connector 77">
            <a:extLst>
              <a:ext uri="{FF2B5EF4-FFF2-40B4-BE49-F238E27FC236}">
                <a16:creationId xmlns:a16="http://schemas.microsoft.com/office/drawing/2014/main" id="{B65A7DAD-D9A1-48A8-9997-553D6A0A2390}"/>
              </a:ext>
            </a:extLst>
          </p:cNvPr>
          <p:cNvCxnSpPr>
            <a:cxnSpLocks/>
          </p:cNvCxnSpPr>
          <p:nvPr/>
        </p:nvCxnSpPr>
        <p:spPr>
          <a:xfrm flipH="1">
            <a:off x="6904411" y="2229859"/>
            <a:ext cx="9522" cy="1371645"/>
          </a:xfrm>
          <a:prstGeom prst="line">
            <a:avLst/>
          </a:prstGeom>
          <a:ln w="19050">
            <a:solidFill>
              <a:srgbClr val="DB82E2"/>
            </a:solidFill>
          </a:ln>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96DF13A0-4A93-4B65-B2B2-59876A6E4D37}"/>
              </a:ext>
            </a:extLst>
          </p:cNvPr>
          <p:cNvSpPr/>
          <p:nvPr/>
        </p:nvSpPr>
        <p:spPr>
          <a:xfrm>
            <a:off x="6790217" y="2001931"/>
            <a:ext cx="215895" cy="277845"/>
          </a:xfrm>
          <a:prstGeom prst="ellipse">
            <a:avLst/>
          </a:prstGeom>
          <a:solidFill>
            <a:srgbClr val="DB82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63EDDB5A-0FD5-4330-8BDF-D8B43D023A30}"/>
              </a:ext>
            </a:extLst>
          </p:cNvPr>
          <p:cNvSpPr txBox="1"/>
          <p:nvPr/>
        </p:nvSpPr>
        <p:spPr>
          <a:xfrm>
            <a:off x="5779222" y="4425364"/>
            <a:ext cx="3434598" cy="400110"/>
          </a:xfrm>
          <a:prstGeom prst="rect">
            <a:avLst/>
          </a:prstGeom>
          <a:noFill/>
        </p:spPr>
        <p:txBody>
          <a:bodyPr wrap="square" rtlCol="0">
            <a:spAutoFit/>
          </a:bodyPr>
          <a:lstStyle/>
          <a:p>
            <a:r>
              <a:rPr lang="en-US" sz="2000" dirty="0">
                <a:solidFill>
                  <a:srgbClr val="DB82E2"/>
                </a:solidFill>
              </a:rPr>
              <a:t>April 8</a:t>
            </a:r>
            <a:r>
              <a:rPr lang="en-US" sz="2000" baseline="30000" dirty="0">
                <a:solidFill>
                  <a:srgbClr val="DB82E2"/>
                </a:solidFill>
              </a:rPr>
              <a:t>th</a:t>
            </a:r>
            <a:r>
              <a:rPr lang="en-US" sz="2000" dirty="0">
                <a:solidFill>
                  <a:srgbClr val="DB82E2"/>
                </a:solidFill>
              </a:rPr>
              <a:t> – April 16th</a:t>
            </a:r>
          </a:p>
        </p:txBody>
      </p:sp>
      <p:sp>
        <p:nvSpPr>
          <p:cNvPr id="81" name="TextBox 80">
            <a:extLst>
              <a:ext uri="{FF2B5EF4-FFF2-40B4-BE49-F238E27FC236}">
                <a16:creationId xmlns:a16="http://schemas.microsoft.com/office/drawing/2014/main" id="{96D1EB04-8B31-4903-93F3-FB88380FDB77}"/>
              </a:ext>
            </a:extLst>
          </p:cNvPr>
          <p:cNvSpPr txBox="1"/>
          <p:nvPr/>
        </p:nvSpPr>
        <p:spPr>
          <a:xfrm>
            <a:off x="5881061" y="1423479"/>
            <a:ext cx="2343246" cy="646331"/>
          </a:xfrm>
          <a:prstGeom prst="rect">
            <a:avLst/>
          </a:prstGeom>
          <a:noFill/>
        </p:spPr>
        <p:txBody>
          <a:bodyPr wrap="square" rtlCol="0">
            <a:spAutoFit/>
          </a:bodyPr>
          <a:lstStyle/>
          <a:p>
            <a:r>
              <a:rPr lang="en-US" dirty="0">
                <a:solidFill>
                  <a:srgbClr val="DB82E2"/>
                </a:solidFill>
              </a:rPr>
              <a:t>Reminder letter #3 and paper questionnaire</a:t>
            </a:r>
          </a:p>
        </p:txBody>
      </p:sp>
      <p:cxnSp>
        <p:nvCxnSpPr>
          <p:cNvPr id="82" name="Straight Connector 81">
            <a:extLst>
              <a:ext uri="{FF2B5EF4-FFF2-40B4-BE49-F238E27FC236}">
                <a16:creationId xmlns:a16="http://schemas.microsoft.com/office/drawing/2014/main" id="{7F878DA2-DFA2-4640-8FCF-CA12C6BBF68B}"/>
              </a:ext>
            </a:extLst>
          </p:cNvPr>
          <p:cNvCxnSpPr>
            <a:cxnSpLocks/>
          </p:cNvCxnSpPr>
          <p:nvPr/>
        </p:nvCxnSpPr>
        <p:spPr>
          <a:xfrm>
            <a:off x="5945187" y="1423479"/>
            <a:ext cx="990600" cy="0"/>
          </a:xfrm>
          <a:prstGeom prst="line">
            <a:avLst/>
          </a:prstGeom>
          <a:ln w="19050">
            <a:solidFill>
              <a:srgbClr val="DB82E2"/>
            </a:solidFill>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5AFB9AFC-56DC-4BEC-AF51-392B8050EC74}"/>
              </a:ext>
            </a:extLst>
          </p:cNvPr>
          <p:cNvSpPr txBox="1"/>
          <p:nvPr/>
        </p:nvSpPr>
        <p:spPr>
          <a:xfrm>
            <a:off x="3440549" y="161835"/>
            <a:ext cx="4824455" cy="477054"/>
          </a:xfrm>
          <a:prstGeom prst="rect">
            <a:avLst/>
          </a:prstGeom>
          <a:noFill/>
        </p:spPr>
        <p:txBody>
          <a:bodyPr wrap="square" rtlCol="0">
            <a:spAutoFit/>
          </a:bodyPr>
          <a:lstStyle/>
          <a:p>
            <a:pPr algn="ctr"/>
            <a:r>
              <a:rPr lang="en-US" sz="2500" dirty="0">
                <a:solidFill>
                  <a:schemeClr val="bg1"/>
                </a:solidFill>
              </a:rPr>
              <a:t>2020 Census Timeline</a:t>
            </a:r>
          </a:p>
        </p:txBody>
      </p:sp>
      <p:sp>
        <p:nvSpPr>
          <p:cNvPr id="87" name="Oval 86">
            <a:extLst>
              <a:ext uri="{FF2B5EF4-FFF2-40B4-BE49-F238E27FC236}">
                <a16:creationId xmlns:a16="http://schemas.microsoft.com/office/drawing/2014/main" id="{723E2E34-6225-475F-BBFD-0E18143964D3}"/>
              </a:ext>
            </a:extLst>
          </p:cNvPr>
          <p:cNvSpPr/>
          <p:nvPr/>
        </p:nvSpPr>
        <p:spPr>
          <a:xfrm flipV="1">
            <a:off x="4869646" y="631879"/>
            <a:ext cx="241300" cy="184632"/>
          </a:xfrm>
          <a:prstGeom prst="ellipse">
            <a:avLst/>
          </a:prstGeom>
          <a:solidFill>
            <a:srgbClr val="A2BB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3EC0A2F7-8B3A-47C7-906C-86BCDFA3608E}"/>
              </a:ext>
            </a:extLst>
          </p:cNvPr>
          <p:cNvSpPr/>
          <p:nvPr/>
        </p:nvSpPr>
        <p:spPr>
          <a:xfrm>
            <a:off x="5218225" y="647914"/>
            <a:ext cx="203536" cy="169514"/>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60000"/>
                  <a:lumOff val="40000"/>
                </a:schemeClr>
              </a:solidFill>
            </a:endParaRPr>
          </a:p>
        </p:txBody>
      </p:sp>
      <p:sp>
        <p:nvSpPr>
          <p:cNvPr id="89" name="Oval 88">
            <a:extLst>
              <a:ext uri="{FF2B5EF4-FFF2-40B4-BE49-F238E27FC236}">
                <a16:creationId xmlns:a16="http://schemas.microsoft.com/office/drawing/2014/main" id="{10468031-9E9C-4DEF-BECB-97B20DB8487C}"/>
              </a:ext>
            </a:extLst>
          </p:cNvPr>
          <p:cNvSpPr/>
          <p:nvPr/>
        </p:nvSpPr>
        <p:spPr>
          <a:xfrm>
            <a:off x="5569174" y="629200"/>
            <a:ext cx="241300" cy="206942"/>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a:extLst>
              <a:ext uri="{FF2B5EF4-FFF2-40B4-BE49-F238E27FC236}">
                <a16:creationId xmlns:a16="http://schemas.microsoft.com/office/drawing/2014/main" id="{2337CA11-493B-47CE-A940-E2D17033BC77}"/>
              </a:ext>
            </a:extLst>
          </p:cNvPr>
          <p:cNvSpPr/>
          <p:nvPr/>
        </p:nvSpPr>
        <p:spPr>
          <a:xfrm>
            <a:off x="5986644" y="638889"/>
            <a:ext cx="241300" cy="206941"/>
          </a:xfrm>
          <a:prstGeom prst="ellipse">
            <a:avLst/>
          </a:prstGeom>
          <a:solidFill>
            <a:srgbClr val="DB82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8122A69D-ED99-48FD-9725-0A6EA795C1E7}"/>
              </a:ext>
            </a:extLst>
          </p:cNvPr>
          <p:cNvSpPr/>
          <p:nvPr/>
        </p:nvSpPr>
        <p:spPr>
          <a:xfrm>
            <a:off x="8577487" y="3783980"/>
            <a:ext cx="425449" cy="469911"/>
          </a:xfrm>
          <a:prstGeom prst="ellipse">
            <a:avLst/>
          </a:prstGeom>
          <a:noFill/>
          <a:ln w="190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sp>
        <p:nvSpPr>
          <p:cNvPr id="61" name="Oval 60">
            <a:extLst>
              <a:ext uri="{FF2B5EF4-FFF2-40B4-BE49-F238E27FC236}">
                <a16:creationId xmlns:a16="http://schemas.microsoft.com/office/drawing/2014/main" id="{1427D7F0-E49B-431F-A18D-E7D6BBE5AFFD}"/>
              </a:ext>
            </a:extLst>
          </p:cNvPr>
          <p:cNvSpPr/>
          <p:nvPr/>
        </p:nvSpPr>
        <p:spPr>
          <a:xfrm>
            <a:off x="8652585" y="3881789"/>
            <a:ext cx="241300" cy="257852"/>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AB693B08-0EA3-4BB4-80C1-6DF5D751D1C3}"/>
              </a:ext>
            </a:extLst>
          </p:cNvPr>
          <p:cNvSpPr/>
          <p:nvPr/>
        </p:nvSpPr>
        <p:spPr>
          <a:xfrm>
            <a:off x="8408551" y="3635632"/>
            <a:ext cx="768349" cy="73980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cxnSp>
        <p:nvCxnSpPr>
          <p:cNvPr id="63" name="Straight Connector 62">
            <a:extLst>
              <a:ext uri="{FF2B5EF4-FFF2-40B4-BE49-F238E27FC236}">
                <a16:creationId xmlns:a16="http://schemas.microsoft.com/office/drawing/2014/main" id="{57951C4F-CB59-40ED-ADFB-3925F59D3EFA}"/>
              </a:ext>
            </a:extLst>
          </p:cNvPr>
          <p:cNvCxnSpPr>
            <a:cxnSpLocks/>
          </p:cNvCxnSpPr>
          <p:nvPr/>
        </p:nvCxnSpPr>
        <p:spPr>
          <a:xfrm flipH="1">
            <a:off x="8773235" y="4385480"/>
            <a:ext cx="9522" cy="1371645"/>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F7FD8F92-ADC4-4D0E-91FA-F9AA551CC8DC}"/>
              </a:ext>
            </a:extLst>
          </p:cNvPr>
          <p:cNvSpPr/>
          <p:nvPr/>
        </p:nvSpPr>
        <p:spPr>
          <a:xfrm>
            <a:off x="8665287" y="5686963"/>
            <a:ext cx="215895" cy="277845"/>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3D1BEFA0-EA4C-4B03-BFDF-82ED1F01EC78}"/>
              </a:ext>
            </a:extLst>
          </p:cNvPr>
          <p:cNvSpPr txBox="1"/>
          <p:nvPr/>
        </p:nvSpPr>
        <p:spPr>
          <a:xfrm>
            <a:off x="7924441" y="5912777"/>
            <a:ext cx="2317760" cy="369332"/>
          </a:xfrm>
          <a:prstGeom prst="rect">
            <a:avLst/>
          </a:prstGeom>
          <a:noFill/>
        </p:spPr>
        <p:txBody>
          <a:bodyPr wrap="square" rtlCol="0">
            <a:spAutoFit/>
          </a:bodyPr>
          <a:lstStyle/>
          <a:p>
            <a:r>
              <a:rPr lang="en-US" dirty="0">
                <a:solidFill>
                  <a:schemeClr val="accent1">
                    <a:lumMod val="60000"/>
                    <a:lumOff val="40000"/>
                  </a:schemeClr>
                </a:solidFill>
              </a:rPr>
              <a:t>Final reminder </a:t>
            </a:r>
          </a:p>
        </p:txBody>
      </p:sp>
      <p:cxnSp>
        <p:nvCxnSpPr>
          <p:cNvPr id="66" name="Straight Connector 65">
            <a:extLst>
              <a:ext uri="{FF2B5EF4-FFF2-40B4-BE49-F238E27FC236}">
                <a16:creationId xmlns:a16="http://schemas.microsoft.com/office/drawing/2014/main" id="{15C7E9DA-A088-46A1-AEEC-2C63C07FBD31}"/>
              </a:ext>
            </a:extLst>
          </p:cNvPr>
          <p:cNvCxnSpPr>
            <a:cxnSpLocks/>
          </p:cNvCxnSpPr>
          <p:nvPr/>
        </p:nvCxnSpPr>
        <p:spPr>
          <a:xfrm>
            <a:off x="8027880" y="6304768"/>
            <a:ext cx="990600" cy="0"/>
          </a:xfrm>
          <a:prstGeom prst="line">
            <a:avLst/>
          </a:prstGeom>
          <a:ln w="1905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1505CD23-AC37-4C39-A12C-05375B672509}"/>
              </a:ext>
            </a:extLst>
          </p:cNvPr>
          <p:cNvSpPr txBox="1"/>
          <p:nvPr/>
        </p:nvSpPr>
        <p:spPr>
          <a:xfrm>
            <a:off x="146493" y="3270143"/>
            <a:ext cx="3534630" cy="400110"/>
          </a:xfrm>
          <a:prstGeom prst="rect">
            <a:avLst/>
          </a:prstGeom>
          <a:noFill/>
        </p:spPr>
        <p:txBody>
          <a:bodyPr wrap="square" rtlCol="0">
            <a:spAutoFit/>
          </a:bodyPr>
          <a:lstStyle/>
          <a:p>
            <a:r>
              <a:rPr lang="en-US" sz="2000" dirty="0">
                <a:solidFill>
                  <a:srgbClr val="A2BBC2"/>
                </a:solidFill>
              </a:rPr>
              <a:t>March 12</a:t>
            </a:r>
            <a:r>
              <a:rPr lang="en-US" sz="2000" baseline="30000" dirty="0">
                <a:solidFill>
                  <a:srgbClr val="A2BBC2"/>
                </a:solidFill>
              </a:rPr>
              <a:t>th</a:t>
            </a:r>
            <a:r>
              <a:rPr lang="en-US" sz="2000" dirty="0">
                <a:solidFill>
                  <a:srgbClr val="A2BBC2"/>
                </a:solidFill>
              </a:rPr>
              <a:t> - 20</a:t>
            </a:r>
            <a:r>
              <a:rPr lang="en-US" sz="2000" baseline="30000" dirty="0">
                <a:solidFill>
                  <a:srgbClr val="A2BBC2"/>
                </a:solidFill>
              </a:rPr>
              <a:t>th</a:t>
            </a:r>
            <a:r>
              <a:rPr lang="en-US" sz="2000" dirty="0">
                <a:solidFill>
                  <a:srgbClr val="A2BBC2"/>
                </a:solidFill>
              </a:rPr>
              <a:t> </a:t>
            </a:r>
          </a:p>
        </p:txBody>
      </p:sp>
      <p:sp>
        <p:nvSpPr>
          <p:cNvPr id="74" name="Oval 73">
            <a:extLst>
              <a:ext uri="{FF2B5EF4-FFF2-40B4-BE49-F238E27FC236}">
                <a16:creationId xmlns:a16="http://schemas.microsoft.com/office/drawing/2014/main" id="{86A472AF-31E9-4EC8-B7C9-4CCC88B95303}"/>
              </a:ext>
            </a:extLst>
          </p:cNvPr>
          <p:cNvSpPr/>
          <p:nvPr/>
        </p:nvSpPr>
        <p:spPr>
          <a:xfrm>
            <a:off x="10754549" y="3783980"/>
            <a:ext cx="425449" cy="469911"/>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3" name="Oval 82">
            <a:extLst>
              <a:ext uri="{FF2B5EF4-FFF2-40B4-BE49-F238E27FC236}">
                <a16:creationId xmlns:a16="http://schemas.microsoft.com/office/drawing/2014/main" id="{61B621EB-23A7-4958-A80B-0A640E17ED68}"/>
              </a:ext>
            </a:extLst>
          </p:cNvPr>
          <p:cNvSpPr/>
          <p:nvPr/>
        </p:nvSpPr>
        <p:spPr>
          <a:xfrm>
            <a:off x="10829647" y="3881789"/>
            <a:ext cx="241300" cy="2578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D7C84237-0EAD-4463-A313-68E888EB14DB}"/>
              </a:ext>
            </a:extLst>
          </p:cNvPr>
          <p:cNvSpPr/>
          <p:nvPr/>
        </p:nvSpPr>
        <p:spPr>
          <a:xfrm>
            <a:off x="10585613" y="3635632"/>
            <a:ext cx="768349" cy="739804"/>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2BBC2"/>
              </a:solidFill>
            </a:endParaRPr>
          </a:p>
        </p:txBody>
      </p:sp>
      <p:cxnSp>
        <p:nvCxnSpPr>
          <p:cNvPr id="85" name="Straight Connector 84">
            <a:extLst>
              <a:ext uri="{FF2B5EF4-FFF2-40B4-BE49-F238E27FC236}">
                <a16:creationId xmlns:a16="http://schemas.microsoft.com/office/drawing/2014/main" id="{C8968BA2-60BB-44C0-923F-52AB9AD670A2}"/>
              </a:ext>
            </a:extLst>
          </p:cNvPr>
          <p:cNvCxnSpPr>
            <a:cxnSpLocks/>
          </p:cNvCxnSpPr>
          <p:nvPr/>
        </p:nvCxnSpPr>
        <p:spPr>
          <a:xfrm flipH="1">
            <a:off x="10962512" y="2237451"/>
            <a:ext cx="9522" cy="1371645"/>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A085DA1B-0EBF-49AE-9B79-86F2E5690B0F}"/>
              </a:ext>
            </a:extLst>
          </p:cNvPr>
          <p:cNvSpPr/>
          <p:nvPr/>
        </p:nvSpPr>
        <p:spPr>
          <a:xfrm>
            <a:off x="10861839" y="1991287"/>
            <a:ext cx="215895" cy="27784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a16="http://schemas.microsoft.com/office/drawing/2014/main" id="{F2251FBD-75BE-4829-915F-8E78E34C18B4}"/>
              </a:ext>
            </a:extLst>
          </p:cNvPr>
          <p:cNvSpPr txBox="1"/>
          <p:nvPr/>
        </p:nvSpPr>
        <p:spPr>
          <a:xfrm>
            <a:off x="10264148" y="1389951"/>
            <a:ext cx="1791927" cy="646331"/>
          </a:xfrm>
          <a:prstGeom prst="rect">
            <a:avLst/>
          </a:prstGeom>
          <a:noFill/>
        </p:spPr>
        <p:txBody>
          <a:bodyPr wrap="square" rtlCol="0">
            <a:spAutoFit/>
          </a:bodyPr>
          <a:lstStyle/>
          <a:p>
            <a:r>
              <a:rPr lang="en-US" dirty="0">
                <a:solidFill>
                  <a:srgbClr val="FFFF00"/>
                </a:solidFill>
              </a:rPr>
              <a:t>Enumerators enter the field</a:t>
            </a:r>
          </a:p>
        </p:txBody>
      </p:sp>
      <p:cxnSp>
        <p:nvCxnSpPr>
          <p:cNvPr id="95" name="Straight Connector 94">
            <a:extLst>
              <a:ext uri="{FF2B5EF4-FFF2-40B4-BE49-F238E27FC236}">
                <a16:creationId xmlns:a16="http://schemas.microsoft.com/office/drawing/2014/main" id="{33A28D1B-64A0-4FAA-AE56-A2B68D8FB469}"/>
              </a:ext>
            </a:extLst>
          </p:cNvPr>
          <p:cNvCxnSpPr>
            <a:cxnSpLocks/>
          </p:cNvCxnSpPr>
          <p:nvPr/>
        </p:nvCxnSpPr>
        <p:spPr>
          <a:xfrm>
            <a:off x="10363362" y="1402004"/>
            <a:ext cx="99060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57189542-11BC-4329-B6B2-698966A83BAB}"/>
              </a:ext>
            </a:extLst>
          </p:cNvPr>
          <p:cNvSpPr txBox="1"/>
          <p:nvPr/>
        </p:nvSpPr>
        <p:spPr>
          <a:xfrm>
            <a:off x="9764401" y="4443122"/>
            <a:ext cx="2371792" cy="707886"/>
          </a:xfrm>
          <a:prstGeom prst="rect">
            <a:avLst/>
          </a:prstGeom>
          <a:noFill/>
        </p:spPr>
        <p:txBody>
          <a:bodyPr wrap="square" rtlCol="0">
            <a:spAutoFit/>
          </a:bodyPr>
          <a:lstStyle/>
          <a:p>
            <a:r>
              <a:rPr lang="en-US" sz="2000" dirty="0">
                <a:solidFill>
                  <a:srgbClr val="FFFF00"/>
                </a:solidFill>
              </a:rPr>
              <a:t>April 28</a:t>
            </a:r>
            <a:r>
              <a:rPr lang="en-US" sz="2000" baseline="30000" dirty="0">
                <a:solidFill>
                  <a:srgbClr val="FFFF00"/>
                </a:solidFill>
              </a:rPr>
              <a:t>th</a:t>
            </a:r>
            <a:r>
              <a:rPr lang="en-US" sz="2000" dirty="0">
                <a:solidFill>
                  <a:srgbClr val="FFFF00"/>
                </a:solidFill>
              </a:rPr>
              <a:t> – Until late August</a:t>
            </a:r>
          </a:p>
        </p:txBody>
      </p:sp>
      <p:sp>
        <p:nvSpPr>
          <p:cNvPr id="97" name="Oval 96">
            <a:extLst>
              <a:ext uri="{FF2B5EF4-FFF2-40B4-BE49-F238E27FC236}">
                <a16:creationId xmlns:a16="http://schemas.microsoft.com/office/drawing/2014/main" id="{E96D5B12-F652-492F-AD6F-FF1ACA47EFC4}"/>
              </a:ext>
            </a:extLst>
          </p:cNvPr>
          <p:cNvSpPr/>
          <p:nvPr/>
        </p:nvSpPr>
        <p:spPr>
          <a:xfrm>
            <a:off x="6319837" y="638889"/>
            <a:ext cx="241300" cy="206941"/>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Oval 97">
            <a:extLst>
              <a:ext uri="{FF2B5EF4-FFF2-40B4-BE49-F238E27FC236}">
                <a16:creationId xmlns:a16="http://schemas.microsoft.com/office/drawing/2014/main" id="{54AA154B-2776-4F98-A158-0C380432CD96}"/>
              </a:ext>
            </a:extLst>
          </p:cNvPr>
          <p:cNvSpPr/>
          <p:nvPr/>
        </p:nvSpPr>
        <p:spPr>
          <a:xfrm>
            <a:off x="6650629" y="642973"/>
            <a:ext cx="241300" cy="20694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073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2000"/>
                            </p:stCondLst>
                            <p:childTnLst>
                              <p:par>
                                <p:cTn id="25" presetID="47" presetClass="entr" presetSubtype="0"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fade">
                                      <p:cBhvr>
                                        <p:cTn id="27" dur="500"/>
                                        <p:tgtEl>
                                          <p:spTgt spid="67"/>
                                        </p:tgtEl>
                                      </p:cBhvr>
                                    </p:animEffect>
                                    <p:anim calcmode="lin" valueType="num">
                                      <p:cBhvr>
                                        <p:cTn id="28" dur="500" fill="hold"/>
                                        <p:tgtEl>
                                          <p:spTgt spid="67"/>
                                        </p:tgtEl>
                                        <p:attrNameLst>
                                          <p:attrName>ppt_x</p:attrName>
                                        </p:attrNameLst>
                                      </p:cBhvr>
                                      <p:tavLst>
                                        <p:tav tm="0">
                                          <p:val>
                                            <p:strVal val="#ppt_x"/>
                                          </p:val>
                                        </p:tav>
                                        <p:tav tm="100000">
                                          <p:val>
                                            <p:strVal val="#ppt_x"/>
                                          </p:val>
                                        </p:tav>
                                      </p:tavLst>
                                    </p:anim>
                                    <p:anim calcmode="lin" valueType="num">
                                      <p:cBhvr>
                                        <p:cTn id="29" dur="500" fill="hold"/>
                                        <p:tgtEl>
                                          <p:spTgt spid="6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anim calcmode="lin" valueType="num">
                                      <p:cBhvr>
                                        <p:cTn id="33" dur="500" fill="hold"/>
                                        <p:tgtEl>
                                          <p:spTgt spid="21"/>
                                        </p:tgtEl>
                                        <p:attrNameLst>
                                          <p:attrName>ppt_x</p:attrName>
                                        </p:attrNameLst>
                                      </p:cBhvr>
                                      <p:tavLst>
                                        <p:tav tm="0">
                                          <p:val>
                                            <p:strVal val="#ppt_x"/>
                                          </p:val>
                                        </p:tav>
                                        <p:tav tm="100000">
                                          <p:val>
                                            <p:strVal val="#ppt_x"/>
                                          </p:val>
                                        </p:tav>
                                      </p:tavLst>
                                    </p:anim>
                                    <p:anim calcmode="lin" valueType="num">
                                      <p:cBhvr>
                                        <p:cTn id="34" dur="500" fill="hold"/>
                                        <p:tgtEl>
                                          <p:spTgt spid="21"/>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42" presetClass="entr" presetSubtype="0"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anim calcmode="lin" valueType="num">
                                      <p:cBhvr>
                                        <p:cTn id="39" dur="500" fill="hold"/>
                                        <p:tgtEl>
                                          <p:spTgt spid="23"/>
                                        </p:tgtEl>
                                        <p:attrNameLst>
                                          <p:attrName>ppt_x</p:attrName>
                                        </p:attrNameLst>
                                      </p:cBhvr>
                                      <p:tavLst>
                                        <p:tav tm="0">
                                          <p:val>
                                            <p:strVal val="#ppt_x"/>
                                          </p:val>
                                        </p:tav>
                                        <p:tav tm="100000">
                                          <p:val>
                                            <p:strVal val="#ppt_x"/>
                                          </p:val>
                                        </p:tav>
                                      </p:tavLst>
                                    </p:anim>
                                    <p:anim calcmode="lin" valueType="num">
                                      <p:cBhvr>
                                        <p:cTn id="40"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500" fill="hold"/>
                                        <p:tgtEl>
                                          <p:spTgt spid="29"/>
                                        </p:tgtEl>
                                        <p:attrNameLst>
                                          <p:attrName>ppt_w</p:attrName>
                                        </p:attrNameLst>
                                      </p:cBhvr>
                                      <p:tavLst>
                                        <p:tav tm="0">
                                          <p:val>
                                            <p:fltVal val="0"/>
                                          </p:val>
                                        </p:tav>
                                        <p:tav tm="100000">
                                          <p:val>
                                            <p:strVal val="#ppt_w"/>
                                          </p:val>
                                        </p:tav>
                                      </p:tavLst>
                                    </p:anim>
                                    <p:anim calcmode="lin" valueType="num">
                                      <p:cBhvr>
                                        <p:cTn id="46" dur="500" fill="hold"/>
                                        <p:tgtEl>
                                          <p:spTgt spid="29"/>
                                        </p:tgtEl>
                                        <p:attrNameLst>
                                          <p:attrName>ppt_h</p:attrName>
                                        </p:attrNameLst>
                                      </p:cBhvr>
                                      <p:tavLst>
                                        <p:tav tm="0">
                                          <p:val>
                                            <p:fltVal val="0"/>
                                          </p:val>
                                        </p:tav>
                                        <p:tav tm="100000">
                                          <p:val>
                                            <p:strVal val="#ppt_h"/>
                                          </p:val>
                                        </p:tav>
                                      </p:tavLst>
                                    </p:anim>
                                    <p:animEffect transition="in" filter="fade">
                                      <p:cBhvr>
                                        <p:cTn id="47" dur="500"/>
                                        <p:tgtEl>
                                          <p:spTgt spid="29"/>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p:cTn id="55" dur="500" fill="hold"/>
                                        <p:tgtEl>
                                          <p:spTgt spid="31"/>
                                        </p:tgtEl>
                                        <p:attrNameLst>
                                          <p:attrName>ppt_w</p:attrName>
                                        </p:attrNameLst>
                                      </p:cBhvr>
                                      <p:tavLst>
                                        <p:tav tm="0">
                                          <p:val>
                                            <p:fltVal val="0"/>
                                          </p:val>
                                        </p:tav>
                                        <p:tav tm="100000">
                                          <p:val>
                                            <p:strVal val="#ppt_w"/>
                                          </p:val>
                                        </p:tav>
                                      </p:tavLst>
                                    </p:anim>
                                    <p:anim calcmode="lin" valueType="num">
                                      <p:cBhvr>
                                        <p:cTn id="56" dur="500" fill="hold"/>
                                        <p:tgtEl>
                                          <p:spTgt spid="31"/>
                                        </p:tgtEl>
                                        <p:attrNameLst>
                                          <p:attrName>ppt_h</p:attrName>
                                        </p:attrNameLst>
                                      </p:cBhvr>
                                      <p:tavLst>
                                        <p:tav tm="0">
                                          <p:val>
                                            <p:fltVal val="0"/>
                                          </p:val>
                                        </p:tav>
                                        <p:tav tm="100000">
                                          <p:val>
                                            <p:strVal val="#ppt_h"/>
                                          </p:val>
                                        </p:tav>
                                      </p:tavLst>
                                    </p:anim>
                                    <p:animEffect transition="in" filter="fade">
                                      <p:cBhvr>
                                        <p:cTn id="57" dur="500"/>
                                        <p:tgtEl>
                                          <p:spTgt spid="31"/>
                                        </p:tgtEl>
                                      </p:cBhvr>
                                    </p:animEffect>
                                  </p:childTnLst>
                                </p:cTn>
                              </p:par>
                            </p:childTnLst>
                          </p:cTn>
                        </p:par>
                        <p:par>
                          <p:cTn id="58" fill="hold">
                            <p:stCondLst>
                              <p:cond delay="1500"/>
                            </p:stCondLst>
                            <p:childTnLst>
                              <p:par>
                                <p:cTn id="59" presetID="42" presetClass="entr" presetSubtype="0" fill="hold" grpId="0" nodeType="after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fade">
                                      <p:cBhvr>
                                        <p:cTn id="61" dur="500"/>
                                        <p:tgtEl>
                                          <p:spTgt spid="33"/>
                                        </p:tgtEl>
                                      </p:cBhvr>
                                    </p:animEffect>
                                    <p:anim calcmode="lin" valueType="num">
                                      <p:cBhvr>
                                        <p:cTn id="62" dur="500" fill="hold"/>
                                        <p:tgtEl>
                                          <p:spTgt spid="33"/>
                                        </p:tgtEl>
                                        <p:attrNameLst>
                                          <p:attrName>ppt_x</p:attrName>
                                        </p:attrNameLst>
                                      </p:cBhvr>
                                      <p:tavLst>
                                        <p:tav tm="0">
                                          <p:val>
                                            <p:strVal val="#ppt_x"/>
                                          </p:val>
                                        </p:tav>
                                        <p:tav tm="100000">
                                          <p:val>
                                            <p:strVal val="#ppt_x"/>
                                          </p:val>
                                        </p:tav>
                                      </p:tavLst>
                                    </p:anim>
                                    <p:anim calcmode="lin" valueType="num">
                                      <p:cBhvr>
                                        <p:cTn id="63" dur="500" fill="hold"/>
                                        <p:tgtEl>
                                          <p:spTgt spid="33"/>
                                        </p:tgtEl>
                                        <p:attrNameLst>
                                          <p:attrName>ppt_y</p:attrName>
                                        </p:attrNameLst>
                                      </p:cBhvr>
                                      <p:tavLst>
                                        <p:tav tm="0">
                                          <p:val>
                                            <p:strVal val="#ppt_y+.1"/>
                                          </p:val>
                                        </p:tav>
                                        <p:tav tm="100000">
                                          <p:val>
                                            <p:strVal val="#ppt_y"/>
                                          </p:val>
                                        </p:tav>
                                      </p:tavLst>
                                    </p:anim>
                                  </p:childTnLst>
                                </p:cTn>
                              </p:par>
                            </p:childTnLst>
                          </p:cTn>
                        </p:par>
                        <p:par>
                          <p:cTn id="64" fill="hold">
                            <p:stCondLst>
                              <p:cond delay="2000"/>
                            </p:stCondLst>
                            <p:childTnLst>
                              <p:par>
                                <p:cTn id="65" presetID="47" presetClass="entr" presetSubtype="0" fill="hold" grpId="0" nodeType="after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1000"/>
                                        <p:tgtEl>
                                          <p:spTgt spid="34"/>
                                        </p:tgtEl>
                                      </p:cBhvr>
                                    </p:animEffect>
                                    <p:anim calcmode="lin" valueType="num">
                                      <p:cBhvr>
                                        <p:cTn id="68" dur="1000" fill="hold"/>
                                        <p:tgtEl>
                                          <p:spTgt spid="34"/>
                                        </p:tgtEl>
                                        <p:attrNameLst>
                                          <p:attrName>ppt_x</p:attrName>
                                        </p:attrNameLst>
                                      </p:cBhvr>
                                      <p:tavLst>
                                        <p:tav tm="0">
                                          <p:val>
                                            <p:strVal val="#ppt_x"/>
                                          </p:val>
                                        </p:tav>
                                        <p:tav tm="100000">
                                          <p:val>
                                            <p:strVal val="#ppt_x"/>
                                          </p:val>
                                        </p:tav>
                                      </p:tavLst>
                                    </p:anim>
                                    <p:anim calcmode="lin" valueType="num">
                                      <p:cBhvr>
                                        <p:cTn id="69" dur="1000" fill="hold"/>
                                        <p:tgtEl>
                                          <p:spTgt spid="34"/>
                                        </p:tgtEl>
                                        <p:attrNameLst>
                                          <p:attrName>ppt_y</p:attrName>
                                        </p:attrNameLst>
                                      </p:cBhvr>
                                      <p:tavLst>
                                        <p:tav tm="0">
                                          <p:val>
                                            <p:strVal val="#ppt_y-.1"/>
                                          </p:val>
                                        </p:tav>
                                        <p:tav tm="100000">
                                          <p:val>
                                            <p:strVal val="#ppt_y"/>
                                          </p:val>
                                        </p:tav>
                                      </p:tavLst>
                                    </p:anim>
                                  </p:childTnLst>
                                </p:cTn>
                              </p:par>
                            </p:childTnLst>
                          </p:cTn>
                        </p:par>
                        <p:par>
                          <p:cTn id="70" fill="hold">
                            <p:stCondLst>
                              <p:cond delay="3000"/>
                            </p:stCondLst>
                            <p:childTnLst>
                              <p:par>
                                <p:cTn id="71" presetID="22" presetClass="entr" presetSubtype="8" fill="hold" nodeType="after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wipe(left)">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50"/>
                                        </p:tgtEl>
                                        <p:attrNameLst>
                                          <p:attrName>style.visibility</p:attrName>
                                        </p:attrNameLst>
                                      </p:cBhvr>
                                      <p:to>
                                        <p:strVal val="visible"/>
                                      </p:to>
                                    </p:set>
                                    <p:anim calcmode="lin" valueType="num">
                                      <p:cBhvr>
                                        <p:cTn id="78" dur="500" fill="hold"/>
                                        <p:tgtEl>
                                          <p:spTgt spid="50"/>
                                        </p:tgtEl>
                                        <p:attrNameLst>
                                          <p:attrName>ppt_w</p:attrName>
                                        </p:attrNameLst>
                                      </p:cBhvr>
                                      <p:tavLst>
                                        <p:tav tm="0">
                                          <p:val>
                                            <p:fltVal val="0"/>
                                          </p:val>
                                        </p:tav>
                                        <p:tav tm="100000">
                                          <p:val>
                                            <p:strVal val="#ppt_w"/>
                                          </p:val>
                                        </p:tav>
                                      </p:tavLst>
                                    </p:anim>
                                    <p:anim calcmode="lin" valueType="num">
                                      <p:cBhvr>
                                        <p:cTn id="79" dur="500" fill="hold"/>
                                        <p:tgtEl>
                                          <p:spTgt spid="50"/>
                                        </p:tgtEl>
                                        <p:attrNameLst>
                                          <p:attrName>ppt_h</p:attrName>
                                        </p:attrNameLst>
                                      </p:cBhvr>
                                      <p:tavLst>
                                        <p:tav tm="0">
                                          <p:val>
                                            <p:fltVal val="0"/>
                                          </p:val>
                                        </p:tav>
                                        <p:tav tm="100000">
                                          <p:val>
                                            <p:strVal val="#ppt_h"/>
                                          </p:val>
                                        </p:tav>
                                      </p:tavLst>
                                    </p:anim>
                                    <p:animEffect transition="in" filter="fade">
                                      <p:cBhvr>
                                        <p:cTn id="80" dur="500"/>
                                        <p:tgtEl>
                                          <p:spTgt spid="50"/>
                                        </p:tgtEl>
                                      </p:cBhvr>
                                    </p:animEffect>
                                  </p:childTnLst>
                                </p:cTn>
                              </p:par>
                            </p:childTnLst>
                          </p:cTn>
                        </p:par>
                        <p:par>
                          <p:cTn id="81" fill="hold">
                            <p:stCondLst>
                              <p:cond delay="500"/>
                            </p:stCondLst>
                            <p:childTnLst>
                              <p:par>
                                <p:cTn id="82" presetID="22" presetClass="entr" presetSubtype="4" fill="hold" nodeType="after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wipe(down)">
                                      <p:cBhvr>
                                        <p:cTn id="84" dur="500"/>
                                        <p:tgtEl>
                                          <p:spTgt spid="51"/>
                                        </p:tgtEl>
                                      </p:cBhvr>
                                    </p:animEffect>
                                  </p:childTnLst>
                                </p:cTn>
                              </p:par>
                            </p:childTnLst>
                          </p:cTn>
                        </p:par>
                        <p:par>
                          <p:cTn id="85" fill="hold">
                            <p:stCondLst>
                              <p:cond delay="1000"/>
                            </p:stCondLst>
                            <p:childTnLst>
                              <p:par>
                                <p:cTn id="86" presetID="53" presetClass="entr" presetSubtype="16" fill="hold" grpId="0" nodeType="afterEffect">
                                  <p:stCondLst>
                                    <p:cond delay="0"/>
                                  </p:stCondLst>
                                  <p:childTnLst>
                                    <p:set>
                                      <p:cBhvr>
                                        <p:cTn id="87" dur="1" fill="hold">
                                          <p:stCondLst>
                                            <p:cond delay="0"/>
                                          </p:stCondLst>
                                        </p:cTn>
                                        <p:tgtEl>
                                          <p:spTgt spid="52"/>
                                        </p:tgtEl>
                                        <p:attrNameLst>
                                          <p:attrName>style.visibility</p:attrName>
                                        </p:attrNameLst>
                                      </p:cBhvr>
                                      <p:to>
                                        <p:strVal val="visible"/>
                                      </p:to>
                                    </p:set>
                                    <p:anim calcmode="lin" valueType="num">
                                      <p:cBhvr>
                                        <p:cTn id="88" dur="500" fill="hold"/>
                                        <p:tgtEl>
                                          <p:spTgt spid="52"/>
                                        </p:tgtEl>
                                        <p:attrNameLst>
                                          <p:attrName>ppt_w</p:attrName>
                                        </p:attrNameLst>
                                      </p:cBhvr>
                                      <p:tavLst>
                                        <p:tav tm="0">
                                          <p:val>
                                            <p:fltVal val="0"/>
                                          </p:val>
                                        </p:tav>
                                        <p:tav tm="100000">
                                          <p:val>
                                            <p:strVal val="#ppt_w"/>
                                          </p:val>
                                        </p:tav>
                                      </p:tavLst>
                                    </p:anim>
                                    <p:anim calcmode="lin" valueType="num">
                                      <p:cBhvr>
                                        <p:cTn id="89" dur="500" fill="hold"/>
                                        <p:tgtEl>
                                          <p:spTgt spid="52"/>
                                        </p:tgtEl>
                                        <p:attrNameLst>
                                          <p:attrName>ppt_h</p:attrName>
                                        </p:attrNameLst>
                                      </p:cBhvr>
                                      <p:tavLst>
                                        <p:tav tm="0">
                                          <p:val>
                                            <p:fltVal val="0"/>
                                          </p:val>
                                        </p:tav>
                                        <p:tav tm="100000">
                                          <p:val>
                                            <p:strVal val="#ppt_h"/>
                                          </p:val>
                                        </p:tav>
                                      </p:tavLst>
                                    </p:anim>
                                    <p:animEffect transition="in" filter="fade">
                                      <p:cBhvr>
                                        <p:cTn id="90" dur="500"/>
                                        <p:tgtEl>
                                          <p:spTgt spid="52"/>
                                        </p:tgtEl>
                                      </p:cBhvr>
                                    </p:animEffect>
                                  </p:childTnLst>
                                </p:cTn>
                              </p:par>
                            </p:childTnLst>
                          </p:cTn>
                        </p:par>
                        <p:par>
                          <p:cTn id="91" fill="hold">
                            <p:stCondLst>
                              <p:cond delay="1500"/>
                            </p:stCondLst>
                            <p:childTnLst>
                              <p:par>
                                <p:cTn id="92" presetID="47" presetClass="entr" presetSubtype="0" fill="hold" grpId="0" nodeType="afterEffect">
                                  <p:stCondLst>
                                    <p:cond delay="0"/>
                                  </p:stCondLst>
                                  <p:childTnLst>
                                    <p:set>
                                      <p:cBhvr>
                                        <p:cTn id="93" dur="1" fill="hold">
                                          <p:stCondLst>
                                            <p:cond delay="0"/>
                                          </p:stCondLst>
                                        </p:cTn>
                                        <p:tgtEl>
                                          <p:spTgt spid="54"/>
                                        </p:tgtEl>
                                        <p:attrNameLst>
                                          <p:attrName>style.visibility</p:attrName>
                                        </p:attrNameLst>
                                      </p:cBhvr>
                                      <p:to>
                                        <p:strVal val="visible"/>
                                      </p:to>
                                    </p:set>
                                    <p:animEffect transition="in" filter="fade">
                                      <p:cBhvr>
                                        <p:cTn id="94" dur="500"/>
                                        <p:tgtEl>
                                          <p:spTgt spid="54"/>
                                        </p:tgtEl>
                                      </p:cBhvr>
                                    </p:animEffect>
                                    <p:anim calcmode="lin" valueType="num">
                                      <p:cBhvr>
                                        <p:cTn id="95" dur="500" fill="hold"/>
                                        <p:tgtEl>
                                          <p:spTgt spid="54"/>
                                        </p:tgtEl>
                                        <p:attrNameLst>
                                          <p:attrName>ppt_x</p:attrName>
                                        </p:attrNameLst>
                                      </p:cBhvr>
                                      <p:tavLst>
                                        <p:tav tm="0">
                                          <p:val>
                                            <p:strVal val="#ppt_x"/>
                                          </p:val>
                                        </p:tav>
                                        <p:tav tm="100000">
                                          <p:val>
                                            <p:strVal val="#ppt_x"/>
                                          </p:val>
                                        </p:tav>
                                      </p:tavLst>
                                    </p:anim>
                                    <p:anim calcmode="lin" valueType="num">
                                      <p:cBhvr>
                                        <p:cTn id="96" dur="500" fill="hold"/>
                                        <p:tgtEl>
                                          <p:spTgt spid="54"/>
                                        </p:tgtEl>
                                        <p:attrNameLst>
                                          <p:attrName>ppt_y</p:attrName>
                                        </p:attrNameLst>
                                      </p:cBhvr>
                                      <p:tavLst>
                                        <p:tav tm="0">
                                          <p:val>
                                            <p:strVal val="#ppt_y-.1"/>
                                          </p:val>
                                        </p:tav>
                                        <p:tav tm="100000">
                                          <p:val>
                                            <p:strVal val="#ppt_y"/>
                                          </p:val>
                                        </p:tav>
                                      </p:tavLst>
                                    </p:anim>
                                  </p:childTnLst>
                                </p:cTn>
                              </p:par>
                            </p:childTnLst>
                          </p:cTn>
                        </p:par>
                        <p:par>
                          <p:cTn id="97" fill="hold">
                            <p:stCondLst>
                              <p:cond delay="2000"/>
                            </p:stCondLst>
                            <p:childTnLst>
                              <p:par>
                                <p:cTn id="98" presetID="42" presetClass="entr" presetSubtype="0" fill="hold" grpId="0" nodeType="after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fade">
                                      <p:cBhvr>
                                        <p:cTn id="100" dur="500"/>
                                        <p:tgtEl>
                                          <p:spTgt spid="55"/>
                                        </p:tgtEl>
                                      </p:cBhvr>
                                    </p:animEffect>
                                    <p:anim calcmode="lin" valueType="num">
                                      <p:cBhvr>
                                        <p:cTn id="101" dur="500" fill="hold"/>
                                        <p:tgtEl>
                                          <p:spTgt spid="55"/>
                                        </p:tgtEl>
                                        <p:attrNameLst>
                                          <p:attrName>ppt_x</p:attrName>
                                        </p:attrNameLst>
                                      </p:cBhvr>
                                      <p:tavLst>
                                        <p:tav tm="0">
                                          <p:val>
                                            <p:strVal val="#ppt_x"/>
                                          </p:val>
                                        </p:tav>
                                        <p:tav tm="100000">
                                          <p:val>
                                            <p:strVal val="#ppt_x"/>
                                          </p:val>
                                        </p:tav>
                                      </p:tavLst>
                                    </p:anim>
                                    <p:anim calcmode="lin" valueType="num">
                                      <p:cBhvr>
                                        <p:cTn id="102" dur="500" fill="hold"/>
                                        <p:tgtEl>
                                          <p:spTgt spid="55"/>
                                        </p:tgtEl>
                                        <p:attrNameLst>
                                          <p:attrName>ppt_y</p:attrName>
                                        </p:attrNameLst>
                                      </p:cBhvr>
                                      <p:tavLst>
                                        <p:tav tm="0">
                                          <p:val>
                                            <p:strVal val="#ppt_y+.1"/>
                                          </p:val>
                                        </p:tav>
                                        <p:tav tm="100000">
                                          <p:val>
                                            <p:strVal val="#ppt_y"/>
                                          </p:val>
                                        </p:tav>
                                      </p:tavLst>
                                    </p:anim>
                                  </p:childTnLst>
                                </p:cTn>
                              </p:par>
                            </p:childTnLst>
                          </p:cTn>
                        </p:par>
                        <p:par>
                          <p:cTn id="103" fill="hold">
                            <p:stCondLst>
                              <p:cond delay="2500"/>
                            </p:stCondLst>
                            <p:childTnLst>
                              <p:par>
                                <p:cTn id="104" presetID="42" presetClass="entr" presetSubtype="0" fill="hold" nodeType="after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anim calcmode="lin" valueType="num">
                                      <p:cBhvr>
                                        <p:cTn id="107" dur="500" fill="hold"/>
                                        <p:tgtEl>
                                          <p:spTgt spid="56"/>
                                        </p:tgtEl>
                                        <p:attrNameLst>
                                          <p:attrName>ppt_x</p:attrName>
                                        </p:attrNameLst>
                                      </p:cBhvr>
                                      <p:tavLst>
                                        <p:tav tm="0">
                                          <p:val>
                                            <p:strVal val="#ppt_x"/>
                                          </p:val>
                                        </p:tav>
                                        <p:tav tm="100000">
                                          <p:val>
                                            <p:strVal val="#ppt_x"/>
                                          </p:val>
                                        </p:tav>
                                      </p:tavLst>
                                    </p:anim>
                                    <p:anim calcmode="lin" valueType="num">
                                      <p:cBhvr>
                                        <p:cTn id="108" dur="5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77"/>
                                        </p:tgtEl>
                                        <p:attrNameLst>
                                          <p:attrName>style.visibility</p:attrName>
                                        </p:attrNameLst>
                                      </p:cBhvr>
                                      <p:to>
                                        <p:strVal val="visible"/>
                                      </p:to>
                                    </p:set>
                                    <p:anim calcmode="lin" valueType="num">
                                      <p:cBhvr>
                                        <p:cTn id="113" dur="500" fill="hold"/>
                                        <p:tgtEl>
                                          <p:spTgt spid="77"/>
                                        </p:tgtEl>
                                        <p:attrNameLst>
                                          <p:attrName>ppt_w</p:attrName>
                                        </p:attrNameLst>
                                      </p:cBhvr>
                                      <p:tavLst>
                                        <p:tav tm="0">
                                          <p:val>
                                            <p:fltVal val="0"/>
                                          </p:val>
                                        </p:tav>
                                        <p:tav tm="100000">
                                          <p:val>
                                            <p:strVal val="#ppt_w"/>
                                          </p:val>
                                        </p:tav>
                                      </p:tavLst>
                                    </p:anim>
                                    <p:anim calcmode="lin" valueType="num">
                                      <p:cBhvr>
                                        <p:cTn id="114" dur="500" fill="hold"/>
                                        <p:tgtEl>
                                          <p:spTgt spid="77"/>
                                        </p:tgtEl>
                                        <p:attrNameLst>
                                          <p:attrName>ppt_h</p:attrName>
                                        </p:attrNameLst>
                                      </p:cBhvr>
                                      <p:tavLst>
                                        <p:tav tm="0">
                                          <p:val>
                                            <p:fltVal val="0"/>
                                          </p:val>
                                        </p:tav>
                                        <p:tav tm="100000">
                                          <p:val>
                                            <p:strVal val="#ppt_h"/>
                                          </p:val>
                                        </p:tav>
                                      </p:tavLst>
                                    </p:anim>
                                    <p:animEffect transition="in" filter="fade">
                                      <p:cBhvr>
                                        <p:cTn id="115" dur="500"/>
                                        <p:tgtEl>
                                          <p:spTgt spid="77"/>
                                        </p:tgtEl>
                                      </p:cBhvr>
                                    </p:animEffect>
                                  </p:childTnLst>
                                </p:cTn>
                              </p:par>
                            </p:childTnLst>
                          </p:cTn>
                        </p:par>
                        <p:par>
                          <p:cTn id="116" fill="hold">
                            <p:stCondLst>
                              <p:cond delay="500"/>
                            </p:stCondLst>
                            <p:childTnLst>
                              <p:par>
                                <p:cTn id="117" presetID="22" presetClass="entr" presetSubtype="4" fill="hold" nodeType="afterEffect">
                                  <p:stCondLst>
                                    <p:cond delay="0"/>
                                  </p:stCondLst>
                                  <p:childTnLst>
                                    <p:set>
                                      <p:cBhvr>
                                        <p:cTn id="118" dur="1" fill="hold">
                                          <p:stCondLst>
                                            <p:cond delay="0"/>
                                          </p:stCondLst>
                                        </p:cTn>
                                        <p:tgtEl>
                                          <p:spTgt spid="78"/>
                                        </p:tgtEl>
                                        <p:attrNameLst>
                                          <p:attrName>style.visibility</p:attrName>
                                        </p:attrNameLst>
                                      </p:cBhvr>
                                      <p:to>
                                        <p:strVal val="visible"/>
                                      </p:to>
                                    </p:set>
                                    <p:animEffect transition="in" filter="wipe(down)">
                                      <p:cBhvr>
                                        <p:cTn id="119" dur="500"/>
                                        <p:tgtEl>
                                          <p:spTgt spid="78"/>
                                        </p:tgtEl>
                                      </p:cBhvr>
                                    </p:animEffect>
                                  </p:childTnLst>
                                </p:cTn>
                              </p:par>
                            </p:childTnLst>
                          </p:cTn>
                        </p:par>
                        <p:par>
                          <p:cTn id="120" fill="hold">
                            <p:stCondLst>
                              <p:cond delay="1000"/>
                            </p:stCondLst>
                            <p:childTnLst>
                              <p:par>
                                <p:cTn id="121" presetID="53" presetClass="entr" presetSubtype="16" fill="hold" grpId="0" nodeType="afterEffect">
                                  <p:stCondLst>
                                    <p:cond delay="0"/>
                                  </p:stCondLst>
                                  <p:childTnLst>
                                    <p:set>
                                      <p:cBhvr>
                                        <p:cTn id="122" dur="1" fill="hold">
                                          <p:stCondLst>
                                            <p:cond delay="0"/>
                                          </p:stCondLst>
                                        </p:cTn>
                                        <p:tgtEl>
                                          <p:spTgt spid="79"/>
                                        </p:tgtEl>
                                        <p:attrNameLst>
                                          <p:attrName>style.visibility</p:attrName>
                                        </p:attrNameLst>
                                      </p:cBhvr>
                                      <p:to>
                                        <p:strVal val="visible"/>
                                      </p:to>
                                    </p:set>
                                    <p:anim calcmode="lin" valueType="num">
                                      <p:cBhvr>
                                        <p:cTn id="123" dur="500" fill="hold"/>
                                        <p:tgtEl>
                                          <p:spTgt spid="79"/>
                                        </p:tgtEl>
                                        <p:attrNameLst>
                                          <p:attrName>ppt_w</p:attrName>
                                        </p:attrNameLst>
                                      </p:cBhvr>
                                      <p:tavLst>
                                        <p:tav tm="0">
                                          <p:val>
                                            <p:fltVal val="0"/>
                                          </p:val>
                                        </p:tav>
                                        <p:tav tm="100000">
                                          <p:val>
                                            <p:strVal val="#ppt_w"/>
                                          </p:val>
                                        </p:tav>
                                      </p:tavLst>
                                    </p:anim>
                                    <p:anim calcmode="lin" valueType="num">
                                      <p:cBhvr>
                                        <p:cTn id="124" dur="500" fill="hold"/>
                                        <p:tgtEl>
                                          <p:spTgt spid="79"/>
                                        </p:tgtEl>
                                        <p:attrNameLst>
                                          <p:attrName>ppt_h</p:attrName>
                                        </p:attrNameLst>
                                      </p:cBhvr>
                                      <p:tavLst>
                                        <p:tav tm="0">
                                          <p:val>
                                            <p:fltVal val="0"/>
                                          </p:val>
                                        </p:tav>
                                        <p:tav tm="100000">
                                          <p:val>
                                            <p:strVal val="#ppt_h"/>
                                          </p:val>
                                        </p:tav>
                                      </p:tavLst>
                                    </p:anim>
                                    <p:animEffect transition="in" filter="fade">
                                      <p:cBhvr>
                                        <p:cTn id="125" dur="500"/>
                                        <p:tgtEl>
                                          <p:spTgt spid="79"/>
                                        </p:tgtEl>
                                      </p:cBhvr>
                                    </p:animEffect>
                                  </p:childTnLst>
                                </p:cTn>
                              </p:par>
                            </p:childTnLst>
                          </p:cTn>
                        </p:par>
                        <p:par>
                          <p:cTn id="126" fill="hold">
                            <p:stCondLst>
                              <p:cond delay="1500"/>
                            </p:stCondLst>
                            <p:childTnLst>
                              <p:par>
                                <p:cTn id="127" presetID="42" presetClass="entr" presetSubtype="0" fill="hold" grpId="0" nodeType="afterEffect">
                                  <p:stCondLst>
                                    <p:cond delay="0"/>
                                  </p:stCondLst>
                                  <p:childTnLst>
                                    <p:set>
                                      <p:cBhvr>
                                        <p:cTn id="128" dur="1" fill="hold">
                                          <p:stCondLst>
                                            <p:cond delay="0"/>
                                          </p:stCondLst>
                                        </p:cTn>
                                        <p:tgtEl>
                                          <p:spTgt spid="80"/>
                                        </p:tgtEl>
                                        <p:attrNameLst>
                                          <p:attrName>style.visibility</p:attrName>
                                        </p:attrNameLst>
                                      </p:cBhvr>
                                      <p:to>
                                        <p:strVal val="visible"/>
                                      </p:to>
                                    </p:set>
                                    <p:animEffect transition="in" filter="fade">
                                      <p:cBhvr>
                                        <p:cTn id="129" dur="500"/>
                                        <p:tgtEl>
                                          <p:spTgt spid="80"/>
                                        </p:tgtEl>
                                      </p:cBhvr>
                                    </p:animEffect>
                                    <p:anim calcmode="lin" valueType="num">
                                      <p:cBhvr>
                                        <p:cTn id="130" dur="500" fill="hold"/>
                                        <p:tgtEl>
                                          <p:spTgt spid="80"/>
                                        </p:tgtEl>
                                        <p:attrNameLst>
                                          <p:attrName>ppt_x</p:attrName>
                                        </p:attrNameLst>
                                      </p:cBhvr>
                                      <p:tavLst>
                                        <p:tav tm="0">
                                          <p:val>
                                            <p:strVal val="#ppt_x"/>
                                          </p:val>
                                        </p:tav>
                                        <p:tav tm="100000">
                                          <p:val>
                                            <p:strVal val="#ppt_x"/>
                                          </p:val>
                                        </p:tav>
                                      </p:tavLst>
                                    </p:anim>
                                    <p:anim calcmode="lin" valueType="num">
                                      <p:cBhvr>
                                        <p:cTn id="131" dur="500" fill="hold"/>
                                        <p:tgtEl>
                                          <p:spTgt spid="80"/>
                                        </p:tgtEl>
                                        <p:attrNameLst>
                                          <p:attrName>ppt_y</p:attrName>
                                        </p:attrNameLst>
                                      </p:cBhvr>
                                      <p:tavLst>
                                        <p:tav tm="0">
                                          <p:val>
                                            <p:strVal val="#ppt_y+.1"/>
                                          </p:val>
                                        </p:tav>
                                        <p:tav tm="100000">
                                          <p:val>
                                            <p:strVal val="#ppt_y"/>
                                          </p:val>
                                        </p:tav>
                                      </p:tavLst>
                                    </p:anim>
                                  </p:childTnLst>
                                </p:cTn>
                              </p:par>
                            </p:childTnLst>
                          </p:cTn>
                        </p:par>
                        <p:par>
                          <p:cTn id="132" fill="hold">
                            <p:stCondLst>
                              <p:cond delay="2000"/>
                            </p:stCondLst>
                            <p:childTnLst>
                              <p:par>
                                <p:cTn id="133" presetID="47" presetClass="entr" presetSubtype="0" fill="hold" grpId="0" nodeType="afterEffect">
                                  <p:stCondLst>
                                    <p:cond delay="0"/>
                                  </p:stCondLst>
                                  <p:childTnLst>
                                    <p:set>
                                      <p:cBhvr>
                                        <p:cTn id="134" dur="1" fill="hold">
                                          <p:stCondLst>
                                            <p:cond delay="0"/>
                                          </p:stCondLst>
                                        </p:cTn>
                                        <p:tgtEl>
                                          <p:spTgt spid="81"/>
                                        </p:tgtEl>
                                        <p:attrNameLst>
                                          <p:attrName>style.visibility</p:attrName>
                                        </p:attrNameLst>
                                      </p:cBhvr>
                                      <p:to>
                                        <p:strVal val="visible"/>
                                      </p:to>
                                    </p:set>
                                    <p:animEffect transition="in" filter="fade">
                                      <p:cBhvr>
                                        <p:cTn id="135" dur="1000"/>
                                        <p:tgtEl>
                                          <p:spTgt spid="81"/>
                                        </p:tgtEl>
                                      </p:cBhvr>
                                    </p:animEffect>
                                    <p:anim calcmode="lin" valueType="num">
                                      <p:cBhvr>
                                        <p:cTn id="136" dur="1000" fill="hold"/>
                                        <p:tgtEl>
                                          <p:spTgt spid="81"/>
                                        </p:tgtEl>
                                        <p:attrNameLst>
                                          <p:attrName>ppt_x</p:attrName>
                                        </p:attrNameLst>
                                      </p:cBhvr>
                                      <p:tavLst>
                                        <p:tav tm="0">
                                          <p:val>
                                            <p:strVal val="#ppt_x"/>
                                          </p:val>
                                        </p:tav>
                                        <p:tav tm="100000">
                                          <p:val>
                                            <p:strVal val="#ppt_x"/>
                                          </p:val>
                                        </p:tav>
                                      </p:tavLst>
                                    </p:anim>
                                    <p:anim calcmode="lin" valueType="num">
                                      <p:cBhvr>
                                        <p:cTn id="137" dur="1000" fill="hold"/>
                                        <p:tgtEl>
                                          <p:spTgt spid="81"/>
                                        </p:tgtEl>
                                        <p:attrNameLst>
                                          <p:attrName>ppt_y</p:attrName>
                                        </p:attrNameLst>
                                      </p:cBhvr>
                                      <p:tavLst>
                                        <p:tav tm="0">
                                          <p:val>
                                            <p:strVal val="#ppt_y-.1"/>
                                          </p:val>
                                        </p:tav>
                                        <p:tav tm="100000">
                                          <p:val>
                                            <p:strVal val="#ppt_y"/>
                                          </p:val>
                                        </p:tav>
                                      </p:tavLst>
                                    </p:anim>
                                  </p:childTnLst>
                                </p:cTn>
                              </p:par>
                            </p:childTnLst>
                          </p:cTn>
                        </p:par>
                        <p:par>
                          <p:cTn id="138" fill="hold">
                            <p:stCondLst>
                              <p:cond delay="3000"/>
                            </p:stCondLst>
                            <p:childTnLst>
                              <p:par>
                                <p:cTn id="139" presetID="47" presetClass="entr" presetSubtype="0" fill="hold" nodeType="afterEffect">
                                  <p:stCondLst>
                                    <p:cond delay="0"/>
                                  </p:stCondLst>
                                  <p:childTnLst>
                                    <p:set>
                                      <p:cBhvr>
                                        <p:cTn id="140" dur="1" fill="hold">
                                          <p:stCondLst>
                                            <p:cond delay="0"/>
                                          </p:stCondLst>
                                        </p:cTn>
                                        <p:tgtEl>
                                          <p:spTgt spid="82"/>
                                        </p:tgtEl>
                                        <p:attrNameLst>
                                          <p:attrName>style.visibility</p:attrName>
                                        </p:attrNameLst>
                                      </p:cBhvr>
                                      <p:to>
                                        <p:strVal val="visible"/>
                                      </p:to>
                                    </p:set>
                                    <p:animEffect transition="in" filter="fade">
                                      <p:cBhvr>
                                        <p:cTn id="141" dur="500"/>
                                        <p:tgtEl>
                                          <p:spTgt spid="82"/>
                                        </p:tgtEl>
                                      </p:cBhvr>
                                    </p:animEffect>
                                    <p:anim calcmode="lin" valueType="num">
                                      <p:cBhvr>
                                        <p:cTn id="142" dur="500" fill="hold"/>
                                        <p:tgtEl>
                                          <p:spTgt spid="82"/>
                                        </p:tgtEl>
                                        <p:attrNameLst>
                                          <p:attrName>ppt_x</p:attrName>
                                        </p:attrNameLst>
                                      </p:cBhvr>
                                      <p:tavLst>
                                        <p:tav tm="0">
                                          <p:val>
                                            <p:strVal val="#ppt_x"/>
                                          </p:val>
                                        </p:tav>
                                        <p:tav tm="100000">
                                          <p:val>
                                            <p:strVal val="#ppt_x"/>
                                          </p:val>
                                        </p:tav>
                                      </p:tavLst>
                                    </p:anim>
                                    <p:anim calcmode="lin" valueType="num">
                                      <p:cBhvr>
                                        <p:cTn id="143" dur="5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62"/>
                                        </p:tgtEl>
                                        <p:attrNameLst>
                                          <p:attrName>style.visibility</p:attrName>
                                        </p:attrNameLst>
                                      </p:cBhvr>
                                      <p:to>
                                        <p:strVal val="visible"/>
                                      </p:to>
                                    </p:set>
                                    <p:anim calcmode="lin" valueType="num">
                                      <p:cBhvr>
                                        <p:cTn id="148" dur="500" fill="hold"/>
                                        <p:tgtEl>
                                          <p:spTgt spid="62"/>
                                        </p:tgtEl>
                                        <p:attrNameLst>
                                          <p:attrName>ppt_w</p:attrName>
                                        </p:attrNameLst>
                                      </p:cBhvr>
                                      <p:tavLst>
                                        <p:tav tm="0">
                                          <p:val>
                                            <p:fltVal val="0"/>
                                          </p:val>
                                        </p:tav>
                                        <p:tav tm="100000">
                                          <p:val>
                                            <p:strVal val="#ppt_w"/>
                                          </p:val>
                                        </p:tav>
                                      </p:tavLst>
                                    </p:anim>
                                    <p:anim calcmode="lin" valueType="num">
                                      <p:cBhvr>
                                        <p:cTn id="149" dur="500" fill="hold"/>
                                        <p:tgtEl>
                                          <p:spTgt spid="62"/>
                                        </p:tgtEl>
                                        <p:attrNameLst>
                                          <p:attrName>ppt_h</p:attrName>
                                        </p:attrNameLst>
                                      </p:cBhvr>
                                      <p:tavLst>
                                        <p:tav tm="0">
                                          <p:val>
                                            <p:fltVal val="0"/>
                                          </p:val>
                                        </p:tav>
                                        <p:tav tm="100000">
                                          <p:val>
                                            <p:strVal val="#ppt_h"/>
                                          </p:val>
                                        </p:tav>
                                      </p:tavLst>
                                    </p:anim>
                                    <p:animEffect transition="in" filter="fade">
                                      <p:cBhvr>
                                        <p:cTn id="150" dur="500"/>
                                        <p:tgtEl>
                                          <p:spTgt spid="62"/>
                                        </p:tgtEl>
                                      </p:cBhvr>
                                    </p:animEffect>
                                  </p:childTnLst>
                                </p:cTn>
                              </p:par>
                            </p:childTnLst>
                          </p:cTn>
                        </p:par>
                        <p:par>
                          <p:cTn id="151" fill="hold">
                            <p:stCondLst>
                              <p:cond delay="500"/>
                            </p:stCondLst>
                            <p:childTnLst>
                              <p:par>
                                <p:cTn id="152" presetID="22" presetClass="entr" presetSubtype="4" fill="hold" nodeType="afterEffect">
                                  <p:stCondLst>
                                    <p:cond delay="0"/>
                                  </p:stCondLst>
                                  <p:childTnLst>
                                    <p:set>
                                      <p:cBhvr>
                                        <p:cTn id="153" dur="1" fill="hold">
                                          <p:stCondLst>
                                            <p:cond delay="0"/>
                                          </p:stCondLst>
                                        </p:cTn>
                                        <p:tgtEl>
                                          <p:spTgt spid="63"/>
                                        </p:tgtEl>
                                        <p:attrNameLst>
                                          <p:attrName>style.visibility</p:attrName>
                                        </p:attrNameLst>
                                      </p:cBhvr>
                                      <p:to>
                                        <p:strVal val="visible"/>
                                      </p:to>
                                    </p:set>
                                    <p:animEffect transition="in" filter="wipe(down)">
                                      <p:cBhvr>
                                        <p:cTn id="154" dur="500"/>
                                        <p:tgtEl>
                                          <p:spTgt spid="63"/>
                                        </p:tgtEl>
                                      </p:cBhvr>
                                    </p:animEffect>
                                  </p:childTnLst>
                                </p:cTn>
                              </p:par>
                            </p:childTnLst>
                          </p:cTn>
                        </p:par>
                        <p:par>
                          <p:cTn id="155" fill="hold">
                            <p:stCondLst>
                              <p:cond delay="1000"/>
                            </p:stCondLst>
                            <p:childTnLst>
                              <p:par>
                                <p:cTn id="156" presetID="53" presetClass="entr" presetSubtype="16" fill="hold" grpId="0" nodeType="afterEffect">
                                  <p:stCondLst>
                                    <p:cond delay="0"/>
                                  </p:stCondLst>
                                  <p:childTnLst>
                                    <p:set>
                                      <p:cBhvr>
                                        <p:cTn id="157" dur="1" fill="hold">
                                          <p:stCondLst>
                                            <p:cond delay="0"/>
                                          </p:stCondLst>
                                        </p:cTn>
                                        <p:tgtEl>
                                          <p:spTgt spid="64"/>
                                        </p:tgtEl>
                                        <p:attrNameLst>
                                          <p:attrName>style.visibility</p:attrName>
                                        </p:attrNameLst>
                                      </p:cBhvr>
                                      <p:to>
                                        <p:strVal val="visible"/>
                                      </p:to>
                                    </p:set>
                                    <p:anim calcmode="lin" valueType="num">
                                      <p:cBhvr>
                                        <p:cTn id="158" dur="500" fill="hold"/>
                                        <p:tgtEl>
                                          <p:spTgt spid="64"/>
                                        </p:tgtEl>
                                        <p:attrNameLst>
                                          <p:attrName>ppt_w</p:attrName>
                                        </p:attrNameLst>
                                      </p:cBhvr>
                                      <p:tavLst>
                                        <p:tav tm="0">
                                          <p:val>
                                            <p:fltVal val="0"/>
                                          </p:val>
                                        </p:tav>
                                        <p:tav tm="100000">
                                          <p:val>
                                            <p:strVal val="#ppt_w"/>
                                          </p:val>
                                        </p:tav>
                                      </p:tavLst>
                                    </p:anim>
                                    <p:anim calcmode="lin" valueType="num">
                                      <p:cBhvr>
                                        <p:cTn id="159" dur="500" fill="hold"/>
                                        <p:tgtEl>
                                          <p:spTgt spid="64"/>
                                        </p:tgtEl>
                                        <p:attrNameLst>
                                          <p:attrName>ppt_h</p:attrName>
                                        </p:attrNameLst>
                                      </p:cBhvr>
                                      <p:tavLst>
                                        <p:tav tm="0">
                                          <p:val>
                                            <p:fltVal val="0"/>
                                          </p:val>
                                        </p:tav>
                                        <p:tav tm="100000">
                                          <p:val>
                                            <p:strVal val="#ppt_h"/>
                                          </p:val>
                                        </p:tav>
                                      </p:tavLst>
                                    </p:anim>
                                    <p:animEffect transition="in" filter="fade">
                                      <p:cBhvr>
                                        <p:cTn id="160" dur="500"/>
                                        <p:tgtEl>
                                          <p:spTgt spid="64"/>
                                        </p:tgtEl>
                                      </p:cBhvr>
                                    </p:animEffect>
                                  </p:childTnLst>
                                </p:cTn>
                              </p:par>
                            </p:childTnLst>
                          </p:cTn>
                        </p:par>
                        <p:par>
                          <p:cTn id="161" fill="hold">
                            <p:stCondLst>
                              <p:cond delay="1500"/>
                            </p:stCondLst>
                            <p:childTnLst>
                              <p:par>
                                <p:cTn id="162" presetID="47" presetClass="entr" presetSubtype="0" fill="hold" grpId="0" nodeType="afterEffect">
                                  <p:stCondLst>
                                    <p:cond delay="0"/>
                                  </p:stCondLst>
                                  <p:childTnLst>
                                    <p:set>
                                      <p:cBhvr>
                                        <p:cTn id="163" dur="1" fill="hold">
                                          <p:stCondLst>
                                            <p:cond delay="0"/>
                                          </p:stCondLst>
                                        </p:cTn>
                                        <p:tgtEl>
                                          <p:spTgt spid="18"/>
                                        </p:tgtEl>
                                        <p:attrNameLst>
                                          <p:attrName>style.visibility</p:attrName>
                                        </p:attrNameLst>
                                      </p:cBhvr>
                                      <p:to>
                                        <p:strVal val="visible"/>
                                      </p:to>
                                    </p:set>
                                    <p:animEffect transition="in" filter="fade">
                                      <p:cBhvr>
                                        <p:cTn id="164" dur="500"/>
                                        <p:tgtEl>
                                          <p:spTgt spid="18"/>
                                        </p:tgtEl>
                                      </p:cBhvr>
                                    </p:animEffect>
                                    <p:anim calcmode="lin" valueType="num">
                                      <p:cBhvr>
                                        <p:cTn id="165" dur="500" fill="hold"/>
                                        <p:tgtEl>
                                          <p:spTgt spid="18"/>
                                        </p:tgtEl>
                                        <p:attrNameLst>
                                          <p:attrName>ppt_x</p:attrName>
                                        </p:attrNameLst>
                                      </p:cBhvr>
                                      <p:tavLst>
                                        <p:tav tm="0">
                                          <p:val>
                                            <p:strVal val="#ppt_x"/>
                                          </p:val>
                                        </p:tav>
                                        <p:tav tm="100000">
                                          <p:val>
                                            <p:strVal val="#ppt_x"/>
                                          </p:val>
                                        </p:tav>
                                      </p:tavLst>
                                    </p:anim>
                                    <p:anim calcmode="lin" valueType="num">
                                      <p:cBhvr>
                                        <p:cTn id="166" dur="500" fill="hold"/>
                                        <p:tgtEl>
                                          <p:spTgt spid="18"/>
                                        </p:tgtEl>
                                        <p:attrNameLst>
                                          <p:attrName>ppt_y</p:attrName>
                                        </p:attrNameLst>
                                      </p:cBhvr>
                                      <p:tavLst>
                                        <p:tav tm="0">
                                          <p:val>
                                            <p:strVal val="#ppt_y-.1"/>
                                          </p:val>
                                        </p:tav>
                                        <p:tav tm="100000">
                                          <p:val>
                                            <p:strVal val="#ppt_y"/>
                                          </p:val>
                                        </p:tav>
                                      </p:tavLst>
                                    </p:anim>
                                  </p:childTnLst>
                                </p:cTn>
                              </p:par>
                            </p:childTnLst>
                          </p:cTn>
                        </p:par>
                        <p:par>
                          <p:cTn id="167" fill="hold">
                            <p:stCondLst>
                              <p:cond delay="2000"/>
                            </p:stCondLst>
                            <p:childTnLst>
                              <p:par>
                                <p:cTn id="168" presetID="42" presetClass="entr" presetSubtype="0" fill="hold" grpId="0" nodeType="afterEffect">
                                  <p:stCondLst>
                                    <p:cond delay="0"/>
                                  </p:stCondLst>
                                  <p:childTnLst>
                                    <p:set>
                                      <p:cBhvr>
                                        <p:cTn id="169" dur="1" fill="hold">
                                          <p:stCondLst>
                                            <p:cond delay="0"/>
                                          </p:stCondLst>
                                        </p:cTn>
                                        <p:tgtEl>
                                          <p:spTgt spid="65"/>
                                        </p:tgtEl>
                                        <p:attrNameLst>
                                          <p:attrName>style.visibility</p:attrName>
                                        </p:attrNameLst>
                                      </p:cBhvr>
                                      <p:to>
                                        <p:strVal val="visible"/>
                                      </p:to>
                                    </p:set>
                                    <p:animEffect transition="in" filter="fade">
                                      <p:cBhvr>
                                        <p:cTn id="170" dur="500"/>
                                        <p:tgtEl>
                                          <p:spTgt spid="65"/>
                                        </p:tgtEl>
                                      </p:cBhvr>
                                    </p:animEffect>
                                    <p:anim calcmode="lin" valueType="num">
                                      <p:cBhvr>
                                        <p:cTn id="171" dur="500" fill="hold"/>
                                        <p:tgtEl>
                                          <p:spTgt spid="65"/>
                                        </p:tgtEl>
                                        <p:attrNameLst>
                                          <p:attrName>ppt_x</p:attrName>
                                        </p:attrNameLst>
                                      </p:cBhvr>
                                      <p:tavLst>
                                        <p:tav tm="0">
                                          <p:val>
                                            <p:strVal val="#ppt_x"/>
                                          </p:val>
                                        </p:tav>
                                        <p:tav tm="100000">
                                          <p:val>
                                            <p:strVal val="#ppt_x"/>
                                          </p:val>
                                        </p:tav>
                                      </p:tavLst>
                                    </p:anim>
                                    <p:anim calcmode="lin" valueType="num">
                                      <p:cBhvr>
                                        <p:cTn id="172" dur="500" fill="hold"/>
                                        <p:tgtEl>
                                          <p:spTgt spid="65"/>
                                        </p:tgtEl>
                                        <p:attrNameLst>
                                          <p:attrName>ppt_y</p:attrName>
                                        </p:attrNameLst>
                                      </p:cBhvr>
                                      <p:tavLst>
                                        <p:tav tm="0">
                                          <p:val>
                                            <p:strVal val="#ppt_y+.1"/>
                                          </p:val>
                                        </p:tav>
                                        <p:tav tm="100000">
                                          <p:val>
                                            <p:strVal val="#ppt_y"/>
                                          </p:val>
                                        </p:tav>
                                      </p:tavLst>
                                    </p:anim>
                                  </p:childTnLst>
                                </p:cTn>
                              </p:par>
                            </p:childTnLst>
                          </p:cTn>
                        </p:par>
                        <p:par>
                          <p:cTn id="173" fill="hold">
                            <p:stCondLst>
                              <p:cond delay="2500"/>
                            </p:stCondLst>
                            <p:childTnLst>
                              <p:par>
                                <p:cTn id="174" presetID="42" presetClass="entr" presetSubtype="0" fill="hold" nodeType="afterEffect">
                                  <p:stCondLst>
                                    <p:cond delay="0"/>
                                  </p:stCondLst>
                                  <p:childTnLst>
                                    <p:set>
                                      <p:cBhvr>
                                        <p:cTn id="175" dur="1" fill="hold">
                                          <p:stCondLst>
                                            <p:cond delay="0"/>
                                          </p:stCondLst>
                                        </p:cTn>
                                        <p:tgtEl>
                                          <p:spTgt spid="66"/>
                                        </p:tgtEl>
                                        <p:attrNameLst>
                                          <p:attrName>style.visibility</p:attrName>
                                        </p:attrNameLst>
                                      </p:cBhvr>
                                      <p:to>
                                        <p:strVal val="visible"/>
                                      </p:to>
                                    </p:set>
                                    <p:animEffect transition="in" filter="fade">
                                      <p:cBhvr>
                                        <p:cTn id="176" dur="500"/>
                                        <p:tgtEl>
                                          <p:spTgt spid="66"/>
                                        </p:tgtEl>
                                      </p:cBhvr>
                                    </p:animEffect>
                                    <p:anim calcmode="lin" valueType="num">
                                      <p:cBhvr>
                                        <p:cTn id="177" dur="500" fill="hold"/>
                                        <p:tgtEl>
                                          <p:spTgt spid="66"/>
                                        </p:tgtEl>
                                        <p:attrNameLst>
                                          <p:attrName>ppt_x</p:attrName>
                                        </p:attrNameLst>
                                      </p:cBhvr>
                                      <p:tavLst>
                                        <p:tav tm="0">
                                          <p:val>
                                            <p:strVal val="#ppt_x"/>
                                          </p:val>
                                        </p:tav>
                                        <p:tav tm="100000">
                                          <p:val>
                                            <p:strVal val="#ppt_x"/>
                                          </p:val>
                                        </p:tav>
                                      </p:tavLst>
                                    </p:anim>
                                    <p:anim calcmode="lin" valueType="num">
                                      <p:cBhvr>
                                        <p:cTn id="178" dur="5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53" presetClass="entr" presetSubtype="16" fill="hold" grpId="0" nodeType="clickEffect">
                                  <p:stCondLst>
                                    <p:cond delay="0"/>
                                  </p:stCondLst>
                                  <p:childTnLst>
                                    <p:set>
                                      <p:cBhvr>
                                        <p:cTn id="182" dur="1" fill="hold">
                                          <p:stCondLst>
                                            <p:cond delay="0"/>
                                          </p:stCondLst>
                                        </p:cTn>
                                        <p:tgtEl>
                                          <p:spTgt spid="84"/>
                                        </p:tgtEl>
                                        <p:attrNameLst>
                                          <p:attrName>style.visibility</p:attrName>
                                        </p:attrNameLst>
                                      </p:cBhvr>
                                      <p:to>
                                        <p:strVal val="visible"/>
                                      </p:to>
                                    </p:set>
                                    <p:anim calcmode="lin" valueType="num">
                                      <p:cBhvr>
                                        <p:cTn id="183" dur="500" fill="hold"/>
                                        <p:tgtEl>
                                          <p:spTgt spid="84"/>
                                        </p:tgtEl>
                                        <p:attrNameLst>
                                          <p:attrName>ppt_w</p:attrName>
                                        </p:attrNameLst>
                                      </p:cBhvr>
                                      <p:tavLst>
                                        <p:tav tm="0">
                                          <p:val>
                                            <p:fltVal val="0"/>
                                          </p:val>
                                        </p:tav>
                                        <p:tav tm="100000">
                                          <p:val>
                                            <p:strVal val="#ppt_w"/>
                                          </p:val>
                                        </p:tav>
                                      </p:tavLst>
                                    </p:anim>
                                    <p:anim calcmode="lin" valueType="num">
                                      <p:cBhvr>
                                        <p:cTn id="184" dur="500" fill="hold"/>
                                        <p:tgtEl>
                                          <p:spTgt spid="84"/>
                                        </p:tgtEl>
                                        <p:attrNameLst>
                                          <p:attrName>ppt_h</p:attrName>
                                        </p:attrNameLst>
                                      </p:cBhvr>
                                      <p:tavLst>
                                        <p:tav tm="0">
                                          <p:val>
                                            <p:fltVal val="0"/>
                                          </p:val>
                                        </p:tav>
                                        <p:tav tm="100000">
                                          <p:val>
                                            <p:strVal val="#ppt_h"/>
                                          </p:val>
                                        </p:tav>
                                      </p:tavLst>
                                    </p:anim>
                                    <p:animEffect transition="in" filter="fade">
                                      <p:cBhvr>
                                        <p:cTn id="185" dur="500"/>
                                        <p:tgtEl>
                                          <p:spTgt spid="84"/>
                                        </p:tgtEl>
                                      </p:cBhvr>
                                    </p:animEffect>
                                  </p:childTnLst>
                                </p:cTn>
                              </p:par>
                            </p:childTnLst>
                          </p:cTn>
                        </p:par>
                        <p:par>
                          <p:cTn id="186" fill="hold">
                            <p:stCondLst>
                              <p:cond delay="500"/>
                            </p:stCondLst>
                            <p:childTnLst>
                              <p:par>
                                <p:cTn id="187" presetID="22" presetClass="entr" presetSubtype="4" fill="hold" nodeType="afterEffect">
                                  <p:stCondLst>
                                    <p:cond delay="0"/>
                                  </p:stCondLst>
                                  <p:childTnLst>
                                    <p:set>
                                      <p:cBhvr>
                                        <p:cTn id="188" dur="1" fill="hold">
                                          <p:stCondLst>
                                            <p:cond delay="0"/>
                                          </p:stCondLst>
                                        </p:cTn>
                                        <p:tgtEl>
                                          <p:spTgt spid="85"/>
                                        </p:tgtEl>
                                        <p:attrNameLst>
                                          <p:attrName>style.visibility</p:attrName>
                                        </p:attrNameLst>
                                      </p:cBhvr>
                                      <p:to>
                                        <p:strVal val="visible"/>
                                      </p:to>
                                    </p:set>
                                    <p:animEffect transition="in" filter="wipe(down)">
                                      <p:cBhvr>
                                        <p:cTn id="189" dur="500"/>
                                        <p:tgtEl>
                                          <p:spTgt spid="85"/>
                                        </p:tgtEl>
                                      </p:cBhvr>
                                    </p:animEffect>
                                  </p:childTnLst>
                                </p:cTn>
                              </p:par>
                            </p:childTnLst>
                          </p:cTn>
                        </p:par>
                        <p:par>
                          <p:cTn id="190" fill="hold">
                            <p:stCondLst>
                              <p:cond delay="1000"/>
                            </p:stCondLst>
                            <p:childTnLst>
                              <p:par>
                                <p:cTn id="191" presetID="53" presetClass="entr" presetSubtype="16" fill="hold" grpId="0" nodeType="afterEffect">
                                  <p:stCondLst>
                                    <p:cond delay="0"/>
                                  </p:stCondLst>
                                  <p:childTnLst>
                                    <p:set>
                                      <p:cBhvr>
                                        <p:cTn id="192" dur="1" fill="hold">
                                          <p:stCondLst>
                                            <p:cond delay="0"/>
                                          </p:stCondLst>
                                        </p:cTn>
                                        <p:tgtEl>
                                          <p:spTgt spid="92"/>
                                        </p:tgtEl>
                                        <p:attrNameLst>
                                          <p:attrName>style.visibility</p:attrName>
                                        </p:attrNameLst>
                                      </p:cBhvr>
                                      <p:to>
                                        <p:strVal val="visible"/>
                                      </p:to>
                                    </p:set>
                                    <p:anim calcmode="lin" valueType="num">
                                      <p:cBhvr>
                                        <p:cTn id="193" dur="500" fill="hold"/>
                                        <p:tgtEl>
                                          <p:spTgt spid="92"/>
                                        </p:tgtEl>
                                        <p:attrNameLst>
                                          <p:attrName>ppt_w</p:attrName>
                                        </p:attrNameLst>
                                      </p:cBhvr>
                                      <p:tavLst>
                                        <p:tav tm="0">
                                          <p:val>
                                            <p:fltVal val="0"/>
                                          </p:val>
                                        </p:tav>
                                        <p:tav tm="100000">
                                          <p:val>
                                            <p:strVal val="#ppt_w"/>
                                          </p:val>
                                        </p:tav>
                                      </p:tavLst>
                                    </p:anim>
                                    <p:anim calcmode="lin" valueType="num">
                                      <p:cBhvr>
                                        <p:cTn id="194" dur="500" fill="hold"/>
                                        <p:tgtEl>
                                          <p:spTgt spid="92"/>
                                        </p:tgtEl>
                                        <p:attrNameLst>
                                          <p:attrName>ppt_h</p:attrName>
                                        </p:attrNameLst>
                                      </p:cBhvr>
                                      <p:tavLst>
                                        <p:tav tm="0">
                                          <p:val>
                                            <p:fltVal val="0"/>
                                          </p:val>
                                        </p:tav>
                                        <p:tav tm="100000">
                                          <p:val>
                                            <p:strVal val="#ppt_h"/>
                                          </p:val>
                                        </p:tav>
                                      </p:tavLst>
                                    </p:anim>
                                    <p:animEffect transition="in" filter="fade">
                                      <p:cBhvr>
                                        <p:cTn id="195" dur="500"/>
                                        <p:tgtEl>
                                          <p:spTgt spid="92"/>
                                        </p:tgtEl>
                                      </p:cBhvr>
                                    </p:animEffect>
                                  </p:childTnLst>
                                </p:cTn>
                              </p:par>
                            </p:childTnLst>
                          </p:cTn>
                        </p:par>
                        <p:par>
                          <p:cTn id="196" fill="hold">
                            <p:stCondLst>
                              <p:cond delay="1500"/>
                            </p:stCondLst>
                            <p:childTnLst>
                              <p:par>
                                <p:cTn id="197" presetID="42" presetClass="entr" presetSubtype="0" fill="hold" grpId="0" nodeType="afterEffect">
                                  <p:stCondLst>
                                    <p:cond delay="0"/>
                                  </p:stCondLst>
                                  <p:childTnLst>
                                    <p:set>
                                      <p:cBhvr>
                                        <p:cTn id="198" dur="1" fill="hold">
                                          <p:stCondLst>
                                            <p:cond delay="0"/>
                                          </p:stCondLst>
                                        </p:cTn>
                                        <p:tgtEl>
                                          <p:spTgt spid="96"/>
                                        </p:tgtEl>
                                        <p:attrNameLst>
                                          <p:attrName>style.visibility</p:attrName>
                                        </p:attrNameLst>
                                      </p:cBhvr>
                                      <p:to>
                                        <p:strVal val="visible"/>
                                      </p:to>
                                    </p:set>
                                    <p:animEffect transition="in" filter="fade">
                                      <p:cBhvr>
                                        <p:cTn id="199" dur="500"/>
                                        <p:tgtEl>
                                          <p:spTgt spid="96"/>
                                        </p:tgtEl>
                                      </p:cBhvr>
                                    </p:animEffect>
                                    <p:anim calcmode="lin" valueType="num">
                                      <p:cBhvr>
                                        <p:cTn id="200" dur="500" fill="hold"/>
                                        <p:tgtEl>
                                          <p:spTgt spid="96"/>
                                        </p:tgtEl>
                                        <p:attrNameLst>
                                          <p:attrName>ppt_x</p:attrName>
                                        </p:attrNameLst>
                                      </p:cBhvr>
                                      <p:tavLst>
                                        <p:tav tm="0">
                                          <p:val>
                                            <p:strVal val="#ppt_x"/>
                                          </p:val>
                                        </p:tav>
                                        <p:tav tm="100000">
                                          <p:val>
                                            <p:strVal val="#ppt_x"/>
                                          </p:val>
                                        </p:tav>
                                      </p:tavLst>
                                    </p:anim>
                                    <p:anim calcmode="lin" valueType="num">
                                      <p:cBhvr>
                                        <p:cTn id="201" dur="500" fill="hold"/>
                                        <p:tgtEl>
                                          <p:spTgt spid="96"/>
                                        </p:tgtEl>
                                        <p:attrNameLst>
                                          <p:attrName>ppt_y</p:attrName>
                                        </p:attrNameLst>
                                      </p:cBhvr>
                                      <p:tavLst>
                                        <p:tav tm="0">
                                          <p:val>
                                            <p:strVal val="#ppt_y+.1"/>
                                          </p:val>
                                        </p:tav>
                                        <p:tav tm="100000">
                                          <p:val>
                                            <p:strVal val="#ppt_y"/>
                                          </p:val>
                                        </p:tav>
                                      </p:tavLst>
                                    </p:anim>
                                  </p:childTnLst>
                                </p:cTn>
                              </p:par>
                            </p:childTnLst>
                          </p:cTn>
                        </p:par>
                        <p:par>
                          <p:cTn id="202" fill="hold">
                            <p:stCondLst>
                              <p:cond delay="2000"/>
                            </p:stCondLst>
                            <p:childTnLst>
                              <p:par>
                                <p:cTn id="203" presetID="47" presetClass="entr" presetSubtype="0" fill="hold" grpId="0" nodeType="afterEffect">
                                  <p:stCondLst>
                                    <p:cond delay="0"/>
                                  </p:stCondLst>
                                  <p:childTnLst>
                                    <p:set>
                                      <p:cBhvr>
                                        <p:cTn id="204" dur="1" fill="hold">
                                          <p:stCondLst>
                                            <p:cond delay="0"/>
                                          </p:stCondLst>
                                        </p:cTn>
                                        <p:tgtEl>
                                          <p:spTgt spid="94"/>
                                        </p:tgtEl>
                                        <p:attrNameLst>
                                          <p:attrName>style.visibility</p:attrName>
                                        </p:attrNameLst>
                                      </p:cBhvr>
                                      <p:to>
                                        <p:strVal val="visible"/>
                                      </p:to>
                                    </p:set>
                                    <p:animEffect transition="in" filter="fade">
                                      <p:cBhvr>
                                        <p:cTn id="205" dur="1000"/>
                                        <p:tgtEl>
                                          <p:spTgt spid="94"/>
                                        </p:tgtEl>
                                      </p:cBhvr>
                                    </p:animEffect>
                                    <p:anim calcmode="lin" valueType="num">
                                      <p:cBhvr>
                                        <p:cTn id="206" dur="1000" fill="hold"/>
                                        <p:tgtEl>
                                          <p:spTgt spid="94"/>
                                        </p:tgtEl>
                                        <p:attrNameLst>
                                          <p:attrName>ppt_x</p:attrName>
                                        </p:attrNameLst>
                                      </p:cBhvr>
                                      <p:tavLst>
                                        <p:tav tm="0">
                                          <p:val>
                                            <p:strVal val="#ppt_x"/>
                                          </p:val>
                                        </p:tav>
                                        <p:tav tm="100000">
                                          <p:val>
                                            <p:strVal val="#ppt_x"/>
                                          </p:val>
                                        </p:tav>
                                      </p:tavLst>
                                    </p:anim>
                                    <p:anim calcmode="lin" valueType="num">
                                      <p:cBhvr>
                                        <p:cTn id="207" dur="1000" fill="hold"/>
                                        <p:tgtEl>
                                          <p:spTgt spid="94"/>
                                        </p:tgtEl>
                                        <p:attrNameLst>
                                          <p:attrName>ppt_y</p:attrName>
                                        </p:attrNameLst>
                                      </p:cBhvr>
                                      <p:tavLst>
                                        <p:tav tm="0">
                                          <p:val>
                                            <p:strVal val="#ppt_y-.1"/>
                                          </p:val>
                                        </p:tav>
                                        <p:tav tm="100000">
                                          <p:val>
                                            <p:strVal val="#ppt_y"/>
                                          </p:val>
                                        </p:tav>
                                      </p:tavLst>
                                    </p:anim>
                                  </p:childTnLst>
                                </p:cTn>
                              </p:par>
                            </p:childTnLst>
                          </p:cTn>
                        </p:par>
                        <p:par>
                          <p:cTn id="208" fill="hold">
                            <p:stCondLst>
                              <p:cond delay="3000"/>
                            </p:stCondLst>
                            <p:childTnLst>
                              <p:par>
                                <p:cTn id="209" presetID="47" presetClass="entr" presetSubtype="0" fill="hold" nodeType="afterEffect">
                                  <p:stCondLst>
                                    <p:cond delay="0"/>
                                  </p:stCondLst>
                                  <p:childTnLst>
                                    <p:set>
                                      <p:cBhvr>
                                        <p:cTn id="210" dur="1" fill="hold">
                                          <p:stCondLst>
                                            <p:cond delay="0"/>
                                          </p:stCondLst>
                                        </p:cTn>
                                        <p:tgtEl>
                                          <p:spTgt spid="95"/>
                                        </p:tgtEl>
                                        <p:attrNameLst>
                                          <p:attrName>style.visibility</p:attrName>
                                        </p:attrNameLst>
                                      </p:cBhvr>
                                      <p:to>
                                        <p:strVal val="visible"/>
                                      </p:to>
                                    </p:set>
                                    <p:animEffect transition="in" filter="fade">
                                      <p:cBhvr>
                                        <p:cTn id="211" dur="500"/>
                                        <p:tgtEl>
                                          <p:spTgt spid="95"/>
                                        </p:tgtEl>
                                      </p:cBhvr>
                                    </p:animEffect>
                                    <p:anim calcmode="lin" valueType="num">
                                      <p:cBhvr>
                                        <p:cTn id="212" dur="500" fill="hold"/>
                                        <p:tgtEl>
                                          <p:spTgt spid="95"/>
                                        </p:tgtEl>
                                        <p:attrNameLst>
                                          <p:attrName>ppt_x</p:attrName>
                                        </p:attrNameLst>
                                      </p:cBhvr>
                                      <p:tavLst>
                                        <p:tav tm="0">
                                          <p:val>
                                            <p:strVal val="#ppt_x"/>
                                          </p:val>
                                        </p:tav>
                                        <p:tav tm="100000">
                                          <p:val>
                                            <p:strVal val="#ppt_x"/>
                                          </p:val>
                                        </p:tav>
                                      </p:tavLst>
                                    </p:anim>
                                    <p:anim calcmode="lin" valueType="num">
                                      <p:cBhvr>
                                        <p:cTn id="213" dur="500" fill="hold"/>
                                        <p:tgtEl>
                                          <p:spTgt spid="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8" grpId="0"/>
      <p:bldP spid="21" grpId="0"/>
      <p:bldP spid="29" grpId="0" animBg="1"/>
      <p:bldP spid="31" grpId="0" animBg="1"/>
      <p:bldP spid="33" grpId="0"/>
      <p:bldP spid="34" grpId="0"/>
      <p:bldP spid="50" grpId="0" animBg="1"/>
      <p:bldP spid="52" grpId="0" animBg="1"/>
      <p:bldP spid="54" grpId="0"/>
      <p:bldP spid="55" grpId="0"/>
      <p:bldP spid="77" grpId="0" animBg="1"/>
      <p:bldP spid="79" grpId="0" animBg="1"/>
      <p:bldP spid="80" grpId="0"/>
      <p:bldP spid="81" grpId="0"/>
      <p:bldP spid="62" grpId="0" animBg="1"/>
      <p:bldP spid="64" grpId="0" animBg="1"/>
      <p:bldP spid="65" grpId="0"/>
      <p:bldP spid="67" grpId="0"/>
      <p:bldP spid="84" grpId="0" animBg="1"/>
      <p:bldP spid="92" grpId="0" animBg="1"/>
      <p:bldP spid="94" grpId="0"/>
      <p:bldP spid="9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N.IT">
  <a:themeElements>
    <a:clrScheme name="Custom 1">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IT" id="{43004C98-5B53-4D58-92B4-D334E886AB92}" vid="{BCC84AB3-760B-4B29-9458-5FA6845EC3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19979</TotalTime>
  <Words>3039</Words>
  <Application>Microsoft Office PowerPoint</Application>
  <PresentationFormat>Widescreen</PresentationFormat>
  <Paragraphs>376</Paragraphs>
  <Slides>63</Slides>
  <Notes>50</Notes>
  <HiddenSlides>5</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63</vt:i4>
      </vt:variant>
    </vt:vector>
  </HeadingPairs>
  <TitlesOfParts>
    <vt:vector size="70" baseType="lpstr">
      <vt:lpstr>Arial</vt:lpstr>
      <vt:lpstr>Calibri</vt:lpstr>
      <vt:lpstr>Calibri body</vt:lpstr>
      <vt:lpstr>Calibri Light</vt:lpstr>
      <vt:lpstr>NeueHaasGroteskText Std</vt:lpstr>
      <vt:lpstr>Office Theme</vt:lpstr>
      <vt:lpstr>MN.IT</vt:lpstr>
      <vt:lpstr>PowerPoint Presentation</vt:lpstr>
      <vt:lpstr>Agenda</vt:lpstr>
      <vt:lpstr>Introduction</vt:lpstr>
      <vt:lpstr>Who am I? </vt:lpstr>
      <vt:lpstr>Who do I not represent? </vt:lpstr>
      <vt:lpstr>Me! </vt:lpstr>
      <vt:lpstr>Census Overview</vt:lpstr>
      <vt:lpstr>PowerPoint Presentation</vt:lpstr>
      <vt:lpstr>PowerPoint Presentation</vt:lpstr>
      <vt:lpstr>Fear around the census </vt:lpstr>
      <vt:lpstr>Types of Census Forms</vt:lpstr>
      <vt:lpstr>Language Information  </vt:lpstr>
      <vt:lpstr>Language Information  </vt:lpstr>
      <vt:lpstr>PowerPoint Presentation</vt:lpstr>
      <vt:lpstr>PowerPoint Presentation</vt:lpstr>
      <vt:lpstr>PowerPoint Presentation</vt:lpstr>
      <vt:lpstr>Questions asked about each person in the household</vt:lpstr>
      <vt:lpstr>Questions asked about each person in the household</vt:lpstr>
      <vt:lpstr>Questions asked about each person in the household</vt:lpstr>
      <vt:lpstr>PowerPoint Presentation</vt:lpstr>
      <vt:lpstr>PowerPoint Presentation</vt:lpstr>
      <vt:lpstr>Census Bureau Staff Identification  </vt:lpstr>
      <vt:lpstr>Important Information  </vt:lpstr>
      <vt:lpstr>72 years</vt:lpstr>
      <vt:lpstr>Who is missed in Minnesota? </vt:lpstr>
      <vt:lpstr>Historically, the census has missed certain groups—including young children, people of Color, Indigenous people, and urban and rural low-income households—at disproportionately high rates.</vt:lpstr>
      <vt:lpstr>PowerPoint Presentation</vt:lpstr>
      <vt:lpstr>Impacts of an undercount </vt:lpstr>
      <vt:lpstr>PowerPoint Presentation</vt:lpstr>
      <vt:lpstr>PowerPoint Presentation</vt:lpstr>
      <vt:lpstr>How might Minnesota congressional districts change if the state were to lost a seat?</vt:lpstr>
      <vt:lpstr>The impact of an undercount will last 10 years.</vt:lpstr>
      <vt:lpstr>An undercount disproportionately affects low wealth communities.    Many of these communities will suffer financial and political consequences of being missed.</vt:lpstr>
      <vt:lpstr>PowerPoint Presentation</vt:lpstr>
      <vt:lpstr>Census Tract</vt:lpstr>
      <vt:lpstr>PowerPoint Presentation</vt:lpstr>
      <vt:lpstr>Communities remain invisible.</vt:lpstr>
      <vt:lpstr>Why do you care about obtaining a complete count in your community? </vt:lpstr>
      <vt:lpstr>Preventing an undercount</vt:lpstr>
      <vt:lpstr>PowerPoint Presentation</vt:lpstr>
      <vt:lpstr>Tools to prevent an undercount</vt:lpstr>
      <vt:lpstr>One size does not fit all</vt:lpstr>
      <vt:lpstr>Commit to be Counted (C2BC) </vt:lpstr>
      <vt:lpstr>Commit to be Counted (C2BC) Instructions </vt:lpstr>
      <vt:lpstr>Help Desk</vt:lpstr>
      <vt:lpstr>Content   (located on Census Website)</vt:lpstr>
      <vt:lpstr>Handouts (website)</vt:lpstr>
      <vt:lpstr>Logos (unlocked)</vt:lpstr>
      <vt:lpstr>Newsletter Content</vt:lpstr>
      <vt:lpstr>Social Media</vt:lpstr>
      <vt:lpstr>Tabling Toolkit</vt:lpstr>
      <vt:lpstr>Tabling Toolkit</vt:lpstr>
      <vt:lpstr>Census Materials</vt:lpstr>
      <vt:lpstr>Jobs with the census </vt:lpstr>
      <vt:lpstr>Community Outreach</vt:lpstr>
      <vt:lpstr>Gov Delivery</vt:lpstr>
      <vt:lpstr>Community Outreach:  What are some ways you would conduct census engagement in your community? </vt:lpstr>
      <vt:lpstr>PowerPoint Presentation</vt:lpstr>
      <vt:lpstr>72 years</vt:lpstr>
      <vt:lpstr>PowerPoint Presentation</vt:lpstr>
      <vt:lpstr>PowerPoint Presentation</vt:lpstr>
      <vt:lpstr>Follow up from the State:  Contact: Rachel Dame Rachel.Dame@state.mn.us 336-409-5467  ALL the handouts and information from today will be located on our website under the “Training” tab.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Dame, Rachel M (ADM)</dc:creator>
  <cp:lastModifiedBy>Dame, Rachel M (ADM)</cp:lastModifiedBy>
  <cp:revision>97</cp:revision>
  <dcterms:created xsi:type="dcterms:W3CDTF">2019-08-01T20:43:43Z</dcterms:created>
  <dcterms:modified xsi:type="dcterms:W3CDTF">2019-08-21T15:39:02Z</dcterms:modified>
</cp:coreProperties>
</file>