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2" r:id="rId3"/>
    <p:sldId id="263" r:id="rId4"/>
    <p:sldId id="260" r:id="rId5"/>
    <p:sldId id="270" r:id="rId6"/>
    <p:sldId id="264" r:id="rId7"/>
    <p:sldId id="265" r:id="rId8"/>
    <p:sldId id="268" r:id="rId9"/>
    <p:sldId id="269" r:id="rId10"/>
    <p:sldId id="39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ewis" initials="TL" lastIdx="1" clrIdx="0">
    <p:extLst>
      <p:ext uri="{19B8F6BF-5375-455C-9EA6-DF929625EA0E}">
        <p15:presenceInfo xmlns:p15="http://schemas.microsoft.com/office/powerpoint/2012/main" userId="S::Lewis@civilrights.org::bdc72595-65f4-4094-b80c-ee245c0646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75558" autoAdjust="0"/>
  </p:normalViewPr>
  <p:slideViewPr>
    <p:cSldViewPr>
      <p:cViewPr varScale="1">
        <p:scale>
          <a:sx n="65" d="100"/>
          <a:sy n="65" d="100"/>
        </p:scale>
        <p:origin x="1954"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C406F-C487-497B-A506-D4E1A73C35CD}" type="datetimeFigureOut">
              <a:rPr lang="en-US" smtClean="0"/>
              <a:pPr/>
              <a:t>8/16/2019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4EA6F-3F09-4847-8979-01077A475EC1}" type="slidenum">
              <a:rPr lang="en-US" smtClean="0"/>
              <a:pPr/>
              <a:t>‹#›</a:t>
            </a:fld>
            <a:endParaRPr lang="en-US" dirty="0"/>
          </a:p>
        </p:txBody>
      </p:sp>
    </p:spTree>
    <p:extLst>
      <p:ext uri="{BB962C8B-B14F-4D97-AF65-F5344CB8AC3E}">
        <p14:creationId xmlns:p14="http://schemas.microsoft.com/office/powerpoint/2010/main" val="370915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u="none" strike="noStrike" kern="1200" baseline="0" dirty="0">
                <a:solidFill>
                  <a:schemeClr val="tx1"/>
                </a:solidFill>
                <a:latin typeface="+mn-lt"/>
                <a:ea typeface="+mn-ea"/>
                <a:cs typeface="+mn-cs"/>
              </a:rPr>
              <a:t>Project Overview</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Research</a:t>
            </a:r>
          </a:p>
          <a:p>
            <a:pPr marL="228600" indent="-228600">
              <a:buFont typeface="+mj-lt"/>
              <a:buAutoNum type="arabicPeriod"/>
            </a:pPr>
            <a:r>
              <a:rPr lang="en-US" sz="1200" b="0" i="0" u="none" strike="noStrike" kern="1200" baseline="0" dirty="0">
                <a:solidFill>
                  <a:schemeClr val="tx1"/>
                </a:solidFill>
                <a:latin typeface="+mn-lt"/>
                <a:ea typeface="+mn-ea"/>
                <a:cs typeface="+mn-cs"/>
              </a:rPr>
              <a:t>Scan of Existing Research</a:t>
            </a:r>
          </a:p>
          <a:p>
            <a:pPr marL="228600" indent="-228600">
              <a:buFont typeface="+mj-lt"/>
              <a:buAutoNum type="arabicPeriod"/>
            </a:pPr>
            <a:r>
              <a:rPr lang="fr-FR" sz="1200" b="0" i="0" u="none" strike="noStrike" kern="1200" baseline="0" dirty="0">
                <a:solidFill>
                  <a:schemeClr val="tx1"/>
                </a:solidFill>
                <a:latin typeface="+mn-lt"/>
                <a:ea typeface="+mn-ea"/>
                <a:cs typeface="+mn-cs"/>
              </a:rPr>
              <a:t>Quantitative Surveys &amp; Qualitative Exploration </a:t>
            </a:r>
          </a:p>
          <a:p>
            <a:pPr marL="685800" lvl="1" indent="-228600">
              <a:buFont typeface="+mj-lt"/>
              <a:buAutoNum type="arabicPeriod"/>
            </a:pPr>
            <a:r>
              <a:rPr lang="fr-FR" sz="1200" b="0" i="0" u="none" strike="noStrike" kern="1200" baseline="0" dirty="0">
                <a:solidFill>
                  <a:schemeClr val="tx1"/>
                </a:solidFill>
                <a:latin typeface="+mn-lt"/>
                <a:ea typeface="+mn-ea"/>
                <a:cs typeface="+mn-cs"/>
              </a:rPr>
              <a:t>Survey 1 – see if we can identify people who will care</a:t>
            </a:r>
          </a:p>
          <a:p>
            <a:pPr marL="685800" lvl="1" indent="-228600">
              <a:buFont typeface="+mj-lt"/>
              <a:buAutoNum type="arabicPeriod"/>
            </a:pPr>
            <a:r>
              <a:rPr lang="fr-FR" sz="1200" b="0" i="0" u="none" strike="noStrike" kern="1200" baseline="0" dirty="0">
                <a:solidFill>
                  <a:schemeClr val="tx1"/>
                </a:solidFill>
                <a:latin typeface="+mn-lt"/>
                <a:ea typeface="+mn-ea"/>
                <a:cs typeface="+mn-cs"/>
              </a:rPr>
              <a:t>Survey 2 – see whether there are particular issues that highly engaged people see as relevant/connected to the Census</a:t>
            </a:r>
          </a:p>
          <a:p>
            <a:pPr marL="685800" lvl="1" indent="-228600">
              <a:buFont typeface="+mj-lt"/>
              <a:buAutoNum type="arabicPeriod"/>
            </a:pPr>
            <a:r>
              <a:rPr lang="fr-FR" sz="1200" b="0" i="0" u="none" strike="noStrike" kern="1200" baseline="0" dirty="0">
                <a:solidFill>
                  <a:schemeClr val="tx1"/>
                </a:solidFill>
                <a:latin typeface="+mn-lt"/>
                <a:ea typeface="+mn-ea"/>
                <a:cs typeface="+mn-cs"/>
              </a:rPr>
              <a:t>Richmond VA focus group – women of any race who are liberal Dems / men and women POCs who are active online or in their community and are fired up about the citizenship question</a:t>
            </a:r>
          </a:p>
          <a:p>
            <a:pPr marL="685800" lvl="1" indent="-228600">
              <a:buFont typeface="+mj-lt"/>
              <a:buAutoNum type="arabicPeriod"/>
            </a:pPr>
            <a:r>
              <a:rPr lang="fr-FR" sz="1200" b="0" i="0" u="none" strike="noStrike" kern="1200" baseline="0" dirty="0">
                <a:solidFill>
                  <a:schemeClr val="tx1"/>
                </a:solidFill>
                <a:latin typeface="+mn-lt"/>
                <a:ea typeface="+mn-ea"/>
                <a:cs typeface="+mn-cs"/>
              </a:rPr>
              <a:t>Denver CO focus group – men and women of any race who are somewhat willing to take action in their community or online / white men Independent/Moderate/Lean Repub who are active online or in their community</a:t>
            </a:r>
          </a:p>
          <a:p>
            <a:pPr marL="228600" indent="-228600">
              <a:buFont typeface="+mj-lt"/>
              <a:buAutoNum type="arabicPeriod"/>
            </a:pPr>
            <a:r>
              <a:rPr lang="en-US" sz="1200" b="0" i="0" u="none" strike="noStrike" kern="1200" baseline="0" dirty="0">
                <a:solidFill>
                  <a:schemeClr val="tx1"/>
                </a:solidFill>
                <a:latin typeface="+mn-lt"/>
                <a:ea typeface="+mn-ea"/>
                <a:cs typeface="+mn-cs"/>
              </a:rPr>
              <a:t>Results, Analysis &amp; Insights</a:t>
            </a:r>
          </a:p>
          <a:p>
            <a:pPr marL="0" indent="0">
              <a:buFont typeface="+mj-lt"/>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Narrative Development</a:t>
            </a:r>
          </a:p>
          <a:p>
            <a:r>
              <a:rPr lang="en-US" sz="1200" b="0" i="0" u="none" strike="noStrike" kern="1200" baseline="0" dirty="0">
                <a:solidFill>
                  <a:schemeClr val="tx1"/>
                </a:solidFill>
                <a:latin typeface="+mn-lt"/>
                <a:ea typeface="+mn-ea"/>
                <a:cs typeface="+mn-cs"/>
              </a:rPr>
              <a:t>- Creative Session</a:t>
            </a:r>
          </a:p>
          <a:p>
            <a:r>
              <a:rPr lang="en-US" sz="1200" b="0" i="0" u="none" strike="noStrike" kern="1200" baseline="0" dirty="0">
                <a:solidFill>
                  <a:schemeClr val="tx1"/>
                </a:solidFill>
                <a:latin typeface="+mn-lt"/>
                <a:ea typeface="+mn-ea"/>
                <a:cs typeface="+mn-cs"/>
              </a:rPr>
              <a:t>- Scan of Existing Messaging</a:t>
            </a:r>
          </a:p>
          <a:p>
            <a:r>
              <a:rPr lang="en-US" sz="1200" b="0" i="0" u="none" strike="noStrike" kern="1200" baseline="0" dirty="0">
                <a:solidFill>
                  <a:schemeClr val="tx1"/>
                </a:solidFill>
                <a:latin typeface="+mn-lt"/>
                <a:ea typeface="+mn-ea"/>
                <a:cs typeface="+mn-cs"/>
              </a:rPr>
              <a:t>- Creative Development</a:t>
            </a:r>
          </a:p>
          <a:p>
            <a:r>
              <a:rPr lang="en-US" sz="1200" b="0" i="0" u="none" strike="noStrike" kern="1200" baseline="0" dirty="0">
                <a:solidFill>
                  <a:schemeClr val="tx1"/>
                </a:solidFill>
                <a:latin typeface="+mn-lt"/>
                <a:ea typeface="+mn-ea"/>
                <a:cs typeface="+mn-cs"/>
              </a:rPr>
              <a:t>- Narrative Field Experiments</a:t>
            </a:r>
          </a:p>
          <a:p>
            <a:r>
              <a:rPr lang="en-US" sz="1200" b="0" i="0" u="none" strike="noStrike" kern="1200" baseline="0" dirty="0">
                <a:solidFill>
                  <a:schemeClr val="tx1"/>
                </a:solidFill>
                <a:latin typeface="+mn-lt"/>
                <a:ea typeface="+mn-ea"/>
                <a:cs typeface="+mn-cs"/>
              </a:rPr>
              <a:t>- Narrative &amp; Engagement Guide</a:t>
            </a:r>
            <a:endParaRPr lang="en-US" dirty="0"/>
          </a:p>
          <a:p>
            <a:endParaRPr lang="en-US" dirty="0"/>
          </a:p>
        </p:txBody>
      </p:sp>
      <p:sp>
        <p:nvSpPr>
          <p:cNvPr id="4" name="Slide Number Placeholder 3"/>
          <p:cNvSpPr>
            <a:spLocks noGrp="1"/>
          </p:cNvSpPr>
          <p:nvPr>
            <p:ph type="sldNum" sz="quarter" idx="5"/>
          </p:nvPr>
        </p:nvSpPr>
        <p:spPr/>
        <p:txBody>
          <a:bodyPr/>
          <a:lstStyle/>
          <a:p>
            <a:fld id="{D674EA6F-3F09-4847-8979-01077A475EC1}" type="slidenum">
              <a:rPr lang="en-US" smtClean="0"/>
              <a:pPr/>
              <a:t>1</a:t>
            </a:fld>
            <a:endParaRPr lang="en-US" dirty="0"/>
          </a:p>
        </p:txBody>
      </p:sp>
    </p:spTree>
    <p:extLst>
      <p:ext uri="{BB962C8B-B14F-4D97-AF65-F5344CB8AC3E}">
        <p14:creationId xmlns:p14="http://schemas.microsoft.com/office/powerpoint/2010/main" val="70823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800" dirty="0"/>
              <a:t>Make sure that you’re making the census – why it matters and its TANGIBLE impact – real for people. The more specific you can be, the better.</a:t>
            </a:r>
          </a:p>
          <a:p>
            <a:pPr marL="0" indent="0">
              <a:buFont typeface="Arial" panose="020B0604020202020204" pitchFamily="34" charset="0"/>
              <a:buNone/>
            </a:pPr>
            <a:endParaRPr lang="en-US" sz="1800" dirty="0"/>
          </a:p>
          <a:p>
            <a:pPr marL="171450" indent="-171450">
              <a:buFont typeface="Arial" panose="020B0604020202020204" pitchFamily="34" charset="0"/>
              <a:buChar char="•"/>
            </a:pPr>
            <a:r>
              <a:rPr lang="en-US" sz="1800" dirty="0"/>
              <a:t>Your messages should have emotional elements to it. They should make people feel.</a:t>
            </a:r>
          </a:p>
          <a:p>
            <a:pPr marL="0" indent="0">
              <a:buFont typeface="Arial" panose="020B0604020202020204" pitchFamily="34" charset="0"/>
              <a:buNone/>
            </a:pPr>
            <a:endParaRPr lang="en-US" sz="1800" dirty="0"/>
          </a:p>
          <a:p>
            <a:pPr marL="171450" indent="-171450">
              <a:buFont typeface="Arial" panose="020B0604020202020204" pitchFamily="34" charset="0"/>
              <a:buChar char="•"/>
            </a:pPr>
            <a:r>
              <a:rPr lang="en-US" sz="1800" dirty="0"/>
              <a:t>Connect to what people already care about, drive them in the right direction, so they can act!</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fld id="{D674EA6F-3F09-4847-8979-01077A475EC1}" type="slidenum">
              <a:rPr lang="en-US" smtClean="0"/>
              <a:pPr/>
              <a:t>10</a:t>
            </a:fld>
            <a:endParaRPr lang="en-US" dirty="0"/>
          </a:p>
        </p:txBody>
      </p:sp>
    </p:spTree>
    <p:extLst>
      <p:ext uri="{BB962C8B-B14F-4D97-AF65-F5344CB8AC3E}">
        <p14:creationId xmlns:p14="http://schemas.microsoft.com/office/powerpoint/2010/main" val="203091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Flat talking points do not evoke emotion</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Wonky expressions do not educate/resonate/motivate</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“Dangling” claims and evidence create gaps/disbelief (we say that the census is important, but not why. We say the census has impact, but not what it is).</a:t>
            </a:r>
          </a:p>
        </p:txBody>
      </p:sp>
      <p:sp>
        <p:nvSpPr>
          <p:cNvPr id="4" name="Slide Number Placeholder 3"/>
          <p:cNvSpPr>
            <a:spLocks noGrp="1"/>
          </p:cNvSpPr>
          <p:nvPr>
            <p:ph type="sldNum" sz="quarter" idx="5"/>
          </p:nvPr>
        </p:nvSpPr>
        <p:spPr/>
        <p:txBody>
          <a:bodyPr/>
          <a:lstStyle/>
          <a:p>
            <a:fld id="{D674EA6F-3F09-4847-8979-01077A475EC1}" type="slidenum">
              <a:rPr lang="en-US" smtClean="0"/>
              <a:pPr/>
              <a:t>2</a:t>
            </a:fld>
            <a:endParaRPr lang="en-US" dirty="0"/>
          </a:p>
        </p:txBody>
      </p:sp>
    </p:spTree>
    <p:extLst>
      <p:ext uri="{BB962C8B-B14F-4D97-AF65-F5344CB8AC3E}">
        <p14:creationId xmlns:p14="http://schemas.microsoft.com/office/powerpoint/2010/main" val="310606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Dangling claims are the most egregious. Too many of our messages are flat and communicate vital information in abstract ways. </a:t>
            </a:r>
          </a:p>
          <a:p>
            <a:endParaRPr lang="en-US" dirty="0"/>
          </a:p>
          <a:p>
            <a:r>
              <a:rPr lang="en-US" dirty="0"/>
              <a:t>We have to make the census real for people. We cannot assume it’s self-evident or that saying it’s critical to our democracy or how we fund public programs if we can’t make that real.</a:t>
            </a:r>
          </a:p>
          <a:p>
            <a:endParaRPr lang="en-US" dirty="0"/>
          </a:p>
          <a:p>
            <a:pPr marL="171450" indent="-171450">
              <a:buFont typeface="Arial" panose="020B0604020202020204" pitchFamily="34" charset="0"/>
              <a:buChar char="•"/>
            </a:pPr>
            <a:r>
              <a:rPr lang="en-US" dirty="0"/>
              <a:t>WHY is the census essential.</a:t>
            </a:r>
          </a:p>
          <a:p>
            <a:pPr marL="171450" indent="-171450">
              <a:buFont typeface="Arial" panose="020B0604020202020204" pitchFamily="34" charset="0"/>
              <a:buChar char="•"/>
            </a:pPr>
            <a:r>
              <a:rPr lang="en-US" dirty="0"/>
              <a:t>WHY is it foundational to our democracy</a:t>
            </a:r>
          </a:p>
          <a:p>
            <a:pPr marL="171450" indent="-171450">
              <a:buFont typeface="Arial" panose="020B0604020202020204" pitchFamily="34" charset="0"/>
              <a:buChar char="•"/>
            </a:pPr>
            <a:r>
              <a:rPr lang="en-US" dirty="0"/>
              <a:t>WHY are our rights on the line</a:t>
            </a:r>
          </a:p>
          <a:p>
            <a:br>
              <a:rPr lang="en-US" dirty="0"/>
            </a:br>
            <a:r>
              <a:rPr lang="en-US" b="1" dirty="0"/>
              <a:t>WHAT DOES THIS MEAN FOR ME RIGHT NOW SITTING AT HOME?</a:t>
            </a:r>
          </a:p>
        </p:txBody>
      </p:sp>
      <p:sp>
        <p:nvSpPr>
          <p:cNvPr id="4" name="Slide Number Placeholder 3"/>
          <p:cNvSpPr>
            <a:spLocks noGrp="1"/>
          </p:cNvSpPr>
          <p:nvPr>
            <p:ph type="sldNum" sz="quarter" idx="5"/>
          </p:nvPr>
        </p:nvSpPr>
        <p:spPr/>
        <p:txBody>
          <a:bodyPr/>
          <a:lstStyle/>
          <a:p>
            <a:fld id="{D674EA6F-3F09-4847-8979-01077A475EC1}" type="slidenum">
              <a:rPr lang="en-US" smtClean="0"/>
              <a:pPr/>
              <a:t>3</a:t>
            </a:fld>
            <a:endParaRPr lang="en-US" dirty="0"/>
          </a:p>
        </p:txBody>
      </p:sp>
    </p:spTree>
    <p:extLst>
      <p:ext uri="{BB962C8B-B14F-4D97-AF65-F5344CB8AC3E}">
        <p14:creationId xmlns:p14="http://schemas.microsoft.com/office/powerpoint/2010/main" val="47084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this means is that we have to make the census real for people. They have to see it as central to their lives as voting or education.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And do to that we have to tell a story that makes these connections and evokes an emotional reaction.</a:t>
            </a:r>
          </a:p>
        </p:txBody>
      </p:sp>
      <p:sp>
        <p:nvSpPr>
          <p:cNvPr id="4" name="Slide Number Placeholder 3"/>
          <p:cNvSpPr>
            <a:spLocks noGrp="1"/>
          </p:cNvSpPr>
          <p:nvPr>
            <p:ph type="sldNum" sz="quarter" idx="5"/>
          </p:nvPr>
        </p:nvSpPr>
        <p:spPr/>
        <p:txBody>
          <a:bodyPr/>
          <a:lstStyle/>
          <a:p>
            <a:fld id="{D674EA6F-3F09-4847-8979-01077A475EC1}" type="slidenum">
              <a:rPr lang="en-US" smtClean="0"/>
              <a:pPr/>
              <a:t>4</a:t>
            </a:fld>
            <a:endParaRPr lang="en-US" dirty="0"/>
          </a:p>
        </p:txBody>
      </p:sp>
    </p:spTree>
    <p:extLst>
      <p:ext uri="{BB962C8B-B14F-4D97-AF65-F5344CB8AC3E}">
        <p14:creationId xmlns:p14="http://schemas.microsoft.com/office/powerpoint/2010/main" val="203702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narrative we tested is MISSING.</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It’s a story that makes a connection between the census – which happens every 10 years – and people’s every day experiences. And importantly, it also fills in a crucial element about why things are the way they are. It’s not just that our elected leaders made choices one way or another; it’s that we are not showing up for this important part of being a citizen the way we do when we vote, or pay taxes, or call our senators. The census is an important part of all of that.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It helps to make the census real.</a:t>
            </a:r>
            <a:endParaRPr lang="en-US" dirty="0"/>
          </a:p>
        </p:txBody>
      </p:sp>
      <p:sp>
        <p:nvSpPr>
          <p:cNvPr id="4" name="Slide Number Placeholder 3"/>
          <p:cNvSpPr>
            <a:spLocks noGrp="1"/>
          </p:cNvSpPr>
          <p:nvPr>
            <p:ph type="sldNum" sz="quarter" idx="5"/>
          </p:nvPr>
        </p:nvSpPr>
        <p:spPr/>
        <p:txBody>
          <a:bodyPr/>
          <a:lstStyle/>
          <a:p>
            <a:fld id="{D674EA6F-3F09-4847-8979-01077A475EC1}" type="slidenum">
              <a:rPr lang="en-US" smtClean="0"/>
              <a:pPr/>
              <a:t>5</a:t>
            </a:fld>
            <a:endParaRPr lang="en-US" dirty="0"/>
          </a:p>
        </p:txBody>
      </p:sp>
    </p:spTree>
    <p:extLst>
      <p:ext uri="{BB962C8B-B14F-4D97-AF65-F5344CB8AC3E}">
        <p14:creationId xmlns:p14="http://schemas.microsoft.com/office/powerpoint/2010/main" val="252515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THREE KEY INGREDIENTS:</a:t>
            </a:r>
          </a:p>
          <a:p>
            <a:r>
              <a:rPr lang="en-US" sz="1200" b="1" i="0" u="none" strike="noStrike" kern="1200" baseline="0" dirty="0">
                <a:solidFill>
                  <a:schemeClr val="tx1"/>
                </a:solidFill>
                <a:latin typeface="+mn-lt"/>
                <a:ea typeface="+mn-ea"/>
                <a:cs typeface="+mn-cs"/>
              </a:rPr>
              <a:t>1. CONNECTING</a:t>
            </a:r>
          </a:p>
          <a:p>
            <a:r>
              <a:rPr lang="en-US" sz="1200" b="0" i="0" u="none" strike="noStrike" kern="1200" baseline="0" dirty="0">
                <a:solidFill>
                  <a:schemeClr val="tx1"/>
                </a:solidFill>
                <a:latin typeface="+mn-lt"/>
                <a:ea typeface="+mn-ea"/>
                <a:cs typeface="+mn-cs"/>
              </a:rPr>
              <a:t>Forging a connection between what people feel most invested in, and the goals we’ve set for influencing the census. That is, tapping into their motivations: their values, cares and wants in life.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CONVERGING</a:t>
            </a:r>
          </a:p>
          <a:p>
            <a:r>
              <a:rPr lang="en-US" sz="1200" b="0" i="0" u="none" strike="noStrike" kern="1200" baseline="0" dirty="0">
                <a:solidFill>
                  <a:schemeClr val="tx1"/>
                </a:solidFill>
                <a:latin typeface="+mn-lt"/>
                <a:ea typeface="+mn-ea"/>
                <a:cs typeface="+mn-cs"/>
              </a:rPr>
              <a:t>Focusing people’s attention, energy and action on a few key moments in which everything is at stake: make or break moments for our fight, and therefore for the values and wants that are most important to them. That is, clarifying exactly when we will either win or lose something related to what the census will be and how it will affect us.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CALLING TO ACTION</a:t>
            </a:r>
          </a:p>
          <a:p>
            <a:r>
              <a:rPr lang="en-US" sz="1200" b="0" i="0" u="none" strike="noStrike" kern="1200" baseline="0" dirty="0">
                <a:solidFill>
                  <a:schemeClr val="tx1"/>
                </a:solidFill>
                <a:latin typeface="+mn-lt"/>
                <a:ea typeface="+mn-ea"/>
                <a:cs typeface="+mn-cs"/>
              </a:rPr>
              <a:t>Offering a path to action that is exciting, meaningful and strategic—providing a clear and compelling understanding of how, when and why their actions will help win something real.</a:t>
            </a:r>
            <a:endParaRPr lang="en-US" dirty="0"/>
          </a:p>
          <a:p>
            <a:endParaRPr lang="en-US" dirty="0"/>
          </a:p>
        </p:txBody>
      </p:sp>
      <p:sp>
        <p:nvSpPr>
          <p:cNvPr id="4" name="Slide Number Placeholder 3"/>
          <p:cNvSpPr>
            <a:spLocks noGrp="1"/>
          </p:cNvSpPr>
          <p:nvPr>
            <p:ph type="sldNum" sz="quarter" idx="5"/>
          </p:nvPr>
        </p:nvSpPr>
        <p:spPr/>
        <p:txBody>
          <a:bodyPr/>
          <a:lstStyle/>
          <a:p>
            <a:fld id="{D674EA6F-3F09-4847-8979-01077A475EC1}" type="slidenum">
              <a:rPr lang="en-US" smtClean="0"/>
              <a:pPr/>
              <a:t>6</a:t>
            </a:fld>
            <a:endParaRPr lang="en-US" dirty="0"/>
          </a:p>
        </p:txBody>
      </p:sp>
    </p:spTree>
    <p:extLst>
      <p:ext uri="{BB962C8B-B14F-4D97-AF65-F5344CB8AC3E}">
        <p14:creationId xmlns:p14="http://schemas.microsoft.com/office/powerpoint/2010/main" val="166433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4EA6F-3F09-4847-8979-01077A475EC1}" type="slidenum">
              <a:rPr lang="en-US" smtClean="0"/>
              <a:pPr/>
              <a:t>7</a:t>
            </a:fld>
            <a:endParaRPr lang="en-US" dirty="0"/>
          </a:p>
        </p:txBody>
      </p:sp>
    </p:spTree>
    <p:extLst>
      <p:ext uri="{BB962C8B-B14F-4D97-AF65-F5344CB8AC3E}">
        <p14:creationId xmlns:p14="http://schemas.microsoft.com/office/powerpoint/2010/main" val="194888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4EA6F-3F09-4847-8979-01077A475EC1}" type="slidenum">
              <a:rPr lang="en-US" smtClean="0"/>
              <a:pPr/>
              <a:t>8</a:t>
            </a:fld>
            <a:endParaRPr lang="en-US" dirty="0"/>
          </a:p>
        </p:txBody>
      </p:sp>
    </p:spTree>
    <p:extLst>
      <p:ext uri="{BB962C8B-B14F-4D97-AF65-F5344CB8AC3E}">
        <p14:creationId xmlns:p14="http://schemas.microsoft.com/office/powerpoint/2010/main" val="366171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4EA6F-3F09-4847-8979-01077A475EC1}" type="slidenum">
              <a:rPr lang="en-US" smtClean="0"/>
              <a:pPr/>
              <a:t>9</a:t>
            </a:fld>
            <a:endParaRPr lang="en-US" dirty="0"/>
          </a:p>
        </p:txBody>
      </p:sp>
    </p:spTree>
    <p:extLst>
      <p:ext uri="{BB962C8B-B14F-4D97-AF65-F5344CB8AC3E}">
        <p14:creationId xmlns:p14="http://schemas.microsoft.com/office/powerpoint/2010/main" val="43480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905224-452F-46EC-98E9-AAD4885486E2}"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E6F84-8F51-425F-81E3-ECDFDA18188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05224-452F-46EC-98E9-AAD4885486E2}" type="datetimeFigureOut">
              <a:rPr lang="en-US" smtClean="0"/>
              <a:pPr/>
              <a:t>8/16/2019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E6F84-8F51-425F-81E3-ECDFDA181886}" type="slidenum">
              <a:rPr lang="en-US" smtClean="0"/>
              <a:pPr/>
              <a:t>‹#›</a:t>
            </a:fld>
            <a:endParaRPr lang="en-US" dirty="0"/>
          </a:p>
        </p:txBody>
      </p:sp>
      <p:sp>
        <p:nvSpPr>
          <p:cNvPr id="8" name="TextBox 7"/>
          <p:cNvSpPr txBox="1"/>
          <p:nvPr userDrawn="1"/>
        </p:nvSpPr>
        <p:spPr>
          <a:xfrm>
            <a:off x="381000" y="788313"/>
            <a:ext cx="1905000" cy="430887"/>
          </a:xfrm>
          <a:prstGeom prst="rect">
            <a:avLst/>
          </a:prstGeom>
          <a:noFill/>
        </p:spPr>
        <p:txBody>
          <a:bodyPr wrap="square" rtlCol="0">
            <a:spAutoFit/>
          </a:bodyPr>
          <a:lstStyle/>
          <a:p>
            <a:r>
              <a:rPr lang="en-US" sz="1100" dirty="0">
                <a:solidFill>
                  <a:srgbClr val="D52B1E"/>
                </a:solidFill>
                <a:latin typeface="Univers LT Std 45 Light" pitchFamily="34" charset="0"/>
              </a:rPr>
              <a:t>The Leadership Conference Education Fund</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190958" y="569749"/>
            <a:ext cx="1495115" cy="725651"/>
          </a:xfrm>
          <a:prstGeom prst="rect">
            <a:avLst/>
          </a:prstGeom>
        </p:spPr>
      </p:pic>
      <p:sp>
        <p:nvSpPr>
          <p:cNvPr id="10" name="Rectangle 9"/>
          <p:cNvSpPr/>
          <p:nvPr userDrawn="1"/>
        </p:nvSpPr>
        <p:spPr>
          <a:xfrm>
            <a:off x="0" y="152400"/>
            <a:ext cx="9144000" cy="304800"/>
          </a:xfrm>
          <a:prstGeom prst="rect">
            <a:avLst/>
          </a:prstGeom>
          <a:gradFill flip="none" rotWithShape="1">
            <a:lin ang="8100000" scaled="1"/>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Univers LT Std 45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Univers LT Std 45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nivers LT Std 45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nivers LT Std 45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nivers LT Std 45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nivers LT Std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7315200" cy="914400"/>
          </a:xfrm>
        </p:spPr>
        <p:txBody>
          <a:bodyPr>
            <a:normAutofit fontScale="90000"/>
          </a:bodyPr>
          <a:lstStyle/>
          <a:p>
            <a:br>
              <a:rPr lang="en-US" b="1" dirty="0">
                <a:solidFill>
                  <a:srgbClr val="D52B1E"/>
                </a:solidFill>
              </a:rPr>
            </a:br>
            <a:r>
              <a:rPr lang="en-US" b="1" dirty="0">
                <a:solidFill>
                  <a:srgbClr val="D52B1E"/>
                </a:solidFill>
              </a:rPr>
              <a:t>Census 2020: </a:t>
            </a:r>
            <a:br>
              <a:rPr lang="en-US" b="1" dirty="0">
                <a:solidFill>
                  <a:srgbClr val="D52B1E"/>
                </a:solidFill>
              </a:rPr>
            </a:br>
            <a:r>
              <a:rPr lang="en-US" sz="3600" b="1" dirty="0">
                <a:solidFill>
                  <a:srgbClr val="D52B1E"/>
                </a:solidFill>
              </a:rPr>
              <a:t>What Story to Tell</a:t>
            </a:r>
            <a:br>
              <a:rPr lang="en-US" sz="3600" b="1" dirty="0">
                <a:solidFill>
                  <a:srgbClr val="D52B1E"/>
                </a:solidFill>
              </a:rPr>
            </a:br>
            <a:endParaRPr lang="en-US" sz="3600" b="1" dirty="0">
              <a:solidFill>
                <a:srgbClr val="D52B1E"/>
              </a:solidFill>
            </a:endParaRPr>
          </a:p>
        </p:txBody>
      </p:sp>
      <p:pic>
        <p:nvPicPr>
          <p:cNvPr id="11" name="Picture 10">
            <a:extLst>
              <a:ext uri="{FF2B5EF4-FFF2-40B4-BE49-F238E27FC236}">
                <a16:creationId xmlns:a16="http://schemas.microsoft.com/office/drawing/2014/main" id="{B5B02B09-1F84-4E48-AC2F-C2E347D04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800350"/>
            <a:ext cx="5486400" cy="3086100"/>
          </a:xfrm>
          <a:prstGeom prst="rect">
            <a:avLst/>
          </a:prstGeom>
        </p:spPr>
      </p:pic>
    </p:spTree>
    <p:extLst>
      <p:ext uri="{BB962C8B-B14F-4D97-AF65-F5344CB8AC3E}">
        <p14:creationId xmlns:p14="http://schemas.microsoft.com/office/powerpoint/2010/main" val="260677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7F5266-B35B-4DE0-8DDE-6FE872BC39B7}"/>
              </a:ext>
            </a:extLst>
          </p:cNvPr>
          <p:cNvSpPr txBox="1"/>
          <p:nvPr/>
        </p:nvSpPr>
        <p:spPr>
          <a:xfrm>
            <a:off x="908050" y="2514600"/>
            <a:ext cx="3683000" cy="461665"/>
          </a:xfrm>
          <a:prstGeom prst="rect">
            <a:avLst/>
          </a:prstGeom>
          <a:solidFill>
            <a:srgbClr val="D36D67"/>
          </a:solid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Make the Census REAL.</a:t>
            </a:r>
          </a:p>
        </p:txBody>
      </p:sp>
      <p:sp>
        <p:nvSpPr>
          <p:cNvPr id="9" name="TextBox 8">
            <a:extLst>
              <a:ext uri="{FF2B5EF4-FFF2-40B4-BE49-F238E27FC236}">
                <a16:creationId xmlns:a16="http://schemas.microsoft.com/office/drawing/2014/main" id="{CCE5A3DF-635A-4B8D-BBDF-3E8ECB6EFD2E}"/>
              </a:ext>
            </a:extLst>
          </p:cNvPr>
          <p:cNvSpPr txBox="1"/>
          <p:nvPr/>
        </p:nvSpPr>
        <p:spPr>
          <a:xfrm>
            <a:off x="1828800" y="3888432"/>
            <a:ext cx="3683000" cy="461665"/>
          </a:xfrm>
          <a:prstGeom prst="rect">
            <a:avLst/>
          </a:prstGeom>
          <a:solidFill>
            <a:srgbClr val="D36D67"/>
          </a:solid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Emotion, not Education</a:t>
            </a:r>
          </a:p>
        </p:txBody>
      </p:sp>
      <p:sp>
        <p:nvSpPr>
          <p:cNvPr id="18" name="Title 1"/>
          <p:cNvSpPr txBox="1">
            <a:spLocks/>
          </p:cNvSpPr>
          <p:nvPr/>
        </p:nvSpPr>
        <p:spPr>
          <a:xfrm>
            <a:off x="408483" y="1371600"/>
            <a:ext cx="792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Univers LT Std 45 Light" pitchFamily="34" charset="0"/>
                <a:ea typeface="+mj-ea"/>
                <a:cs typeface="+mj-cs"/>
              </a:defRPr>
            </a:lvl1pPr>
          </a:lstStyle>
          <a:p>
            <a:pPr algn="l"/>
            <a:r>
              <a:rPr lang="en-US" sz="2800" b="1" dirty="0">
                <a:solidFill>
                  <a:srgbClr val="D52B1E"/>
                </a:solidFill>
              </a:rPr>
              <a:t>Summary</a:t>
            </a:r>
          </a:p>
        </p:txBody>
      </p:sp>
      <p:sp>
        <p:nvSpPr>
          <p:cNvPr id="2" name="Rectangle 1">
            <a:extLst>
              <a:ext uri="{FF2B5EF4-FFF2-40B4-BE49-F238E27FC236}">
                <a16:creationId xmlns:a16="http://schemas.microsoft.com/office/drawing/2014/main" id="{D4BBA318-8D5D-4013-BD6A-0F4CD272ECCB}"/>
              </a:ext>
            </a:extLst>
          </p:cNvPr>
          <p:cNvSpPr/>
          <p:nvPr/>
        </p:nvSpPr>
        <p:spPr>
          <a:xfrm>
            <a:off x="2749550" y="5255567"/>
            <a:ext cx="5937250" cy="461665"/>
          </a:xfrm>
          <a:prstGeom prst="rect">
            <a:avLst/>
          </a:prstGeom>
          <a:solidFill>
            <a:srgbClr val="D36D67"/>
          </a:solidFill>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Connection &gt; Convergence &gt; Call to Action</a:t>
            </a:r>
          </a:p>
        </p:txBody>
      </p:sp>
    </p:spTree>
    <p:extLst>
      <p:ext uri="{BB962C8B-B14F-4D97-AF65-F5344CB8AC3E}">
        <p14:creationId xmlns:p14="http://schemas.microsoft.com/office/powerpoint/2010/main" val="386069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CA6AB-1E30-4C4D-B1E8-70B13D082BE7}"/>
              </a:ext>
            </a:extLst>
          </p:cNvPr>
          <p:cNvSpPr>
            <a:spLocks noGrp="1"/>
          </p:cNvSpPr>
          <p:nvPr>
            <p:ph sz="half" idx="1"/>
          </p:nvPr>
        </p:nvSpPr>
        <p:spPr/>
        <p:txBody>
          <a:bodyPr>
            <a:normAutofit/>
          </a:bodyPr>
          <a:lstStyle/>
          <a:p>
            <a:endParaRPr lang="en-US" b="1" dirty="0">
              <a:solidFill>
                <a:srgbClr val="D52B1E"/>
              </a:solidFill>
            </a:endParaRPr>
          </a:p>
          <a:p>
            <a:r>
              <a:rPr lang="en-US" b="1" dirty="0">
                <a:solidFill>
                  <a:srgbClr val="D52B1E"/>
                </a:solidFill>
              </a:rPr>
              <a:t>Flat talking points</a:t>
            </a:r>
          </a:p>
          <a:p>
            <a:pPr marL="0" indent="0">
              <a:buNone/>
            </a:pPr>
            <a:endParaRPr lang="en-US" b="1" dirty="0">
              <a:solidFill>
                <a:srgbClr val="D52B1E"/>
              </a:solidFill>
            </a:endParaRPr>
          </a:p>
          <a:p>
            <a:r>
              <a:rPr lang="en-US" b="1" dirty="0">
                <a:solidFill>
                  <a:srgbClr val="D52B1E"/>
                </a:solidFill>
              </a:rPr>
              <a:t>Wonky ≠ motivation</a:t>
            </a:r>
          </a:p>
          <a:p>
            <a:pPr marL="0" indent="0">
              <a:buNone/>
            </a:pPr>
            <a:endParaRPr lang="en-US" b="1" dirty="0">
              <a:solidFill>
                <a:srgbClr val="D52B1E"/>
              </a:solidFill>
            </a:endParaRPr>
          </a:p>
          <a:p>
            <a:r>
              <a:rPr lang="en-US" b="1" dirty="0">
                <a:solidFill>
                  <a:srgbClr val="D52B1E"/>
                </a:solidFill>
              </a:rPr>
              <a:t>“Dangling” claims and evidence</a:t>
            </a:r>
          </a:p>
        </p:txBody>
      </p:sp>
      <p:pic>
        <p:nvPicPr>
          <p:cNvPr id="6" name="Content Placeholder 5" descr="A close up of text on a black background&#10;&#10;Description automatically generated">
            <a:extLst>
              <a:ext uri="{FF2B5EF4-FFF2-40B4-BE49-F238E27FC236}">
                <a16:creationId xmlns:a16="http://schemas.microsoft.com/office/drawing/2014/main" id="{03255087-858D-4249-B0AF-58DC2391B7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2305844"/>
            <a:ext cx="3810000" cy="3114675"/>
          </a:xfrm>
        </p:spPr>
      </p:pic>
    </p:spTree>
    <p:extLst>
      <p:ext uri="{BB962C8B-B14F-4D97-AF65-F5344CB8AC3E}">
        <p14:creationId xmlns:p14="http://schemas.microsoft.com/office/powerpoint/2010/main" val="300966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BA3244-B071-450B-B133-DC059F6133A3}"/>
              </a:ext>
            </a:extLst>
          </p:cNvPr>
          <p:cNvSpPr/>
          <p:nvPr/>
        </p:nvSpPr>
        <p:spPr>
          <a:xfrm>
            <a:off x="3810000" y="2567004"/>
            <a:ext cx="4419600" cy="923330"/>
          </a:xfrm>
          <a:prstGeom prst="rect">
            <a:avLst/>
          </a:prstGeom>
        </p:spPr>
        <p:txBody>
          <a:bodyPr wrap="square">
            <a:spAutoFit/>
          </a:bodyPr>
          <a:lstStyle/>
          <a:p>
            <a:r>
              <a:rPr lang="en-US" b="1" dirty="0">
                <a:solidFill>
                  <a:srgbClr val="0065BD"/>
                </a:solidFill>
                <a:latin typeface="AvenirNext-Regular"/>
              </a:rPr>
              <a:t>The census is the foundation of our democracy, and we must guarantee that everyone gets counted…</a:t>
            </a:r>
            <a:endParaRPr lang="en-US" b="1" dirty="0">
              <a:solidFill>
                <a:srgbClr val="0065BD"/>
              </a:solidFill>
            </a:endParaRPr>
          </a:p>
        </p:txBody>
      </p:sp>
      <p:sp>
        <p:nvSpPr>
          <p:cNvPr id="4" name="Rectangle 3">
            <a:extLst>
              <a:ext uri="{FF2B5EF4-FFF2-40B4-BE49-F238E27FC236}">
                <a16:creationId xmlns:a16="http://schemas.microsoft.com/office/drawing/2014/main" id="{B3504554-8FC1-4E8F-B96B-D29A8898849B}"/>
              </a:ext>
            </a:extLst>
          </p:cNvPr>
          <p:cNvSpPr/>
          <p:nvPr/>
        </p:nvSpPr>
        <p:spPr>
          <a:xfrm>
            <a:off x="457200" y="1645532"/>
            <a:ext cx="4572000" cy="646331"/>
          </a:xfrm>
          <a:prstGeom prst="rect">
            <a:avLst/>
          </a:prstGeom>
        </p:spPr>
        <p:txBody>
          <a:bodyPr>
            <a:spAutoFit/>
          </a:bodyPr>
          <a:lstStyle/>
          <a:p>
            <a:r>
              <a:rPr lang="en-US" b="1" dirty="0">
                <a:solidFill>
                  <a:srgbClr val="0065BD"/>
                </a:solidFill>
                <a:latin typeface="AvenirNext-Regular"/>
              </a:rPr>
              <a:t>This is among the most important civil rights issues of our day…</a:t>
            </a:r>
            <a:endParaRPr lang="en-US" b="1" dirty="0">
              <a:solidFill>
                <a:srgbClr val="0065BD"/>
              </a:solidFill>
            </a:endParaRPr>
          </a:p>
        </p:txBody>
      </p:sp>
      <p:sp>
        <p:nvSpPr>
          <p:cNvPr id="5" name="Rectangle 4">
            <a:extLst>
              <a:ext uri="{FF2B5EF4-FFF2-40B4-BE49-F238E27FC236}">
                <a16:creationId xmlns:a16="http://schemas.microsoft.com/office/drawing/2014/main" id="{6B3B081C-7A88-4A6F-A17B-93F70B2BA5F5}"/>
              </a:ext>
            </a:extLst>
          </p:cNvPr>
          <p:cNvSpPr/>
          <p:nvPr/>
        </p:nvSpPr>
        <p:spPr>
          <a:xfrm>
            <a:off x="76200" y="3813500"/>
            <a:ext cx="4572000" cy="1200329"/>
          </a:xfrm>
          <a:prstGeom prst="rect">
            <a:avLst/>
          </a:prstGeom>
        </p:spPr>
        <p:txBody>
          <a:bodyPr>
            <a:spAutoFit/>
          </a:bodyPr>
          <a:lstStyle/>
          <a:p>
            <a:r>
              <a:rPr lang="en-US" b="1" dirty="0">
                <a:solidFill>
                  <a:srgbClr val="0065BD"/>
                </a:solidFill>
                <a:latin typeface="AvenirNext-Regular"/>
              </a:rPr>
              <a:t>A fair and accurate census is essential: the 2020 census must be well-funded with a highly qualified and established leader as census bureau director…</a:t>
            </a:r>
            <a:endParaRPr lang="en-US" b="1" dirty="0">
              <a:solidFill>
                <a:srgbClr val="0065BD"/>
              </a:solidFill>
            </a:endParaRPr>
          </a:p>
        </p:txBody>
      </p:sp>
      <p:sp>
        <p:nvSpPr>
          <p:cNvPr id="6" name="Rectangle 5">
            <a:extLst>
              <a:ext uri="{FF2B5EF4-FFF2-40B4-BE49-F238E27FC236}">
                <a16:creationId xmlns:a16="http://schemas.microsoft.com/office/drawing/2014/main" id="{A4DF6947-2FA3-408C-8C0F-1BB8967AC0A6}"/>
              </a:ext>
            </a:extLst>
          </p:cNvPr>
          <p:cNvSpPr/>
          <p:nvPr/>
        </p:nvSpPr>
        <p:spPr>
          <a:xfrm>
            <a:off x="4572000" y="5318707"/>
            <a:ext cx="4572000" cy="923330"/>
          </a:xfrm>
          <a:prstGeom prst="rect">
            <a:avLst/>
          </a:prstGeom>
        </p:spPr>
        <p:txBody>
          <a:bodyPr>
            <a:spAutoFit/>
          </a:bodyPr>
          <a:lstStyle/>
          <a:p>
            <a:r>
              <a:rPr lang="en-US" b="1" dirty="0">
                <a:solidFill>
                  <a:srgbClr val="0065BD"/>
                </a:solidFill>
                <a:latin typeface="AvenirNext-Regular"/>
              </a:rPr>
              <a:t>Your civil rights are on the line. Completing the 2020 Census plays a key role in ensuring accurate representation for all…</a:t>
            </a:r>
            <a:endParaRPr lang="en-US" b="1" dirty="0">
              <a:solidFill>
                <a:srgbClr val="0065BD"/>
              </a:solidFill>
            </a:endParaRPr>
          </a:p>
        </p:txBody>
      </p:sp>
    </p:spTree>
    <p:extLst>
      <p:ext uri="{BB962C8B-B14F-4D97-AF65-F5344CB8AC3E}">
        <p14:creationId xmlns:p14="http://schemas.microsoft.com/office/powerpoint/2010/main" val="93381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F73BB-681A-4046-965D-0592A8AAAAC9}"/>
              </a:ext>
            </a:extLst>
          </p:cNvPr>
          <p:cNvSpPr/>
          <p:nvPr/>
        </p:nvSpPr>
        <p:spPr>
          <a:xfrm>
            <a:off x="914400" y="2514600"/>
            <a:ext cx="7315200" cy="2554545"/>
          </a:xfrm>
          <a:prstGeom prst="rect">
            <a:avLst/>
          </a:prstGeom>
        </p:spPr>
        <p:txBody>
          <a:bodyPr wrap="square">
            <a:spAutoFit/>
          </a:bodyPr>
          <a:lstStyle/>
          <a:p>
            <a:r>
              <a:rPr lang="en-US" sz="3200" b="1" dirty="0">
                <a:solidFill>
                  <a:srgbClr val="000000"/>
                </a:solidFill>
                <a:latin typeface="Univers LT Std 45 Light" panose="020B0403020202020204" pitchFamily="34" charset="0"/>
              </a:rPr>
              <a:t>Our goal isn’t to convince people that the census is important.</a:t>
            </a:r>
          </a:p>
          <a:p>
            <a:endParaRPr lang="en-US" sz="3200" b="1" dirty="0">
              <a:solidFill>
                <a:srgbClr val="000000"/>
              </a:solidFill>
              <a:latin typeface="Univers LT Std 45 Light" panose="020B0403020202020204" pitchFamily="34" charset="0"/>
            </a:endParaRPr>
          </a:p>
          <a:p>
            <a:r>
              <a:rPr lang="en-US" sz="3200" b="1" dirty="0">
                <a:solidFill>
                  <a:srgbClr val="000000"/>
                </a:solidFill>
                <a:latin typeface="Univers LT Std 45 Light" panose="020B0403020202020204" pitchFamily="34" charset="0"/>
              </a:rPr>
              <a:t>It’s to spark and </a:t>
            </a:r>
            <a:r>
              <a:rPr lang="en-US" sz="3200" b="1" dirty="0">
                <a:solidFill>
                  <a:srgbClr val="00B1F1"/>
                </a:solidFill>
                <a:latin typeface="Univers LT Std 45 Light" panose="020B0403020202020204" pitchFamily="34" charset="0"/>
              </a:rPr>
              <a:t>channel true passion</a:t>
            </a:r>
            <a:r>
              <a:rPr lang="en-US" sz="3200" b="1" dirty="0">
                <a:solidFill>
                  <a:srgbClr val="000000"/>
                </a:solidFill>
                <a:latin typeface="Univers LT Std 45 Light" panose="020B0403020202020204" pitchFamily="34" charset="0"/>
              </a:rPr>
              <a:t>.</a:t>
            </a:r>
            <a:endParaRPr lang="en-US" sz="3200" dirty="0">
              <a:latin typeface="Univers LT Std 45 Light" panose="020B0403020202020204" pitchFamily="34" charset="0"/>
            </a:endParaRPr>
          </a:p>
        </p:txBody>
      </p:sp>
    </p:spTree>
    <p:extLst>
      <p:ext uri="{BB962C8B-B14F-4D97-AF65-F5344CB8AC3E}">
        <p14:creationId xmlns:p14="http://schemas.microsoft.com/office/powerpoint/2010/main" val="249911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83EB879C-F343-425D-8CBD-59B44013E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1600200"/>
            <a:ext cx="4191000" cy="3135923"/>
          </a:xfrm>
          <a:prstGeom prst="rect">
            <a:avLst/>
          </a:prstGeom>
        </p:spPr>
      </p:pic>
      <p:sp>
        <p:nvSpPr>
          <p:cNvPr id="5" name="TextBox 4">
            <a:extLst>
              <a:ext uri="{FF2B5EF4-FFF2-40B4-BE49-F238E27FC236}">
                <a16:creationId xmlns:a16="http://schemas.microsoft.com/office/drawing/2014/main" id="{2F759F03-3C20-4864-8E6C-EFAEA316B7BA}"/>
              </a:ext>
            </a:extLst>
          </p:cNvPr>
          <p:cNvSpPr txBox="1"/>
          <p:nvPr/>
        </p:nvSpPr>
        <p:spPr>
          <a:xfrm>
            <a:off x="914400" y="5334000"/>
            <a:ext cx="7315200" cy="954107"/>
          </a:xfrm>
          <a:prstGeom prst="rect">
            <a:avLst/>
          </a:prstGeom>
          <a:noFill/>
        </p:spPr>
        <p:txBody>
          <a:bodyPr wrap="square" rtlCol="0">
            <a:spAutoFit/>
          </a:bodyPr>
          <a:lstStyle/>
          <a:p>
            <a:r>
              <a:rPr lang="en-US" sz="2800" b="1" dirty="0">
                <a:solidFill>
                  <a:srgbClr val="FF0000"/>
                </a:solidFill>
              </a:rPr>
              <a:t>Identify resources missing from people’s lives and link directly to the census.</a:t>
            </a:r>
          </a:p>
        </p:txBody>
      </p:sp>
    </p:spTree>
    <p:extLst>
      <p:ext uri="{BB962C8B-B14F-4D97-AF65-F5344CB8AC3E}">
        <p14:creationId xmlns:p14="http://schemas.microsoft.com/office/powerpoint/2010/main" val="247325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0A6651D-5582-4050-AE8B-AC78363FEDF3}"/>
              </a:ext>
            </a:extLst>
          </p:cNvPr>
          <p:cNvCxnSpPr/>
          <p:nvPr/>
        </p:nvCxnSpPr>
        <p:spPr>
          <a:xfrm>
            <a:off x="3200400" y="1600200"/>
            <a:ext cx="0" cy="381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97E5CF5-D1D6-47A6-B30A-F4C343F90AB4}"/>
              </a:ext>
            </a:extLst>
          </p:cNvPr>
          <p:cNvCxnSpPr/>
          <p:nvPr/>
        </p:nvCxnSpPr>
        <p:spPr>
          <a:xfrm>
            <a:off x="6096000" y="1562100"/>
            <a:ext cx="0" cy="373380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6" descr="A close up of a person&#10;&#10;Description automatically generated">
            <a:extLst>
              <a:ext uri="{FF2B5EF4-FFF2-40B4-BE49-F238E27FC236}">
                <a16:creationId xmlns:a16="http://schemas.microsoft.com/office/drawing/2014/main" id="{395D34FA-EEEA-4DDE-B59B-EC7CD2AF4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705100"/>
            <a:ext cx="2686050" cy="1790700"/>
          </a:xfrm>
          <a:prstGeom prst="rect">
            <a:avLst/>
          </a:prstGeom>
        </p:spPr>
      </p:pic>
      <p:pic>
        <p:nvPicPr>
          <p:cNvPr id="9" name="Picture 8" descr="A flock of birds flying in the sky&#10;&#10;Description automatically generated">
            <a:extLst>
              <a:ext uri="{FF2B5EF4-FFF2-40B4-BE49-F238E27FC236}">
                <a16:creationId xmlns:a16="http://schemas.microsoft.com/office/drawing/2014/main" id="{504AE6BA-8247-4A06-B9BA-291B958CE4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6300" y="2703241"/>
            <a:ext cx="2387600" cy="1790700"/>
          </a:xfrm>
          <a:prstGeom prst="rect">
            <a:avLst/>
          </a:prstGeom>
        </p:spPr>
      </p:pic>
      <p:pic>
        <p:nvPicPr>
          <p:cNvPr id="11" name="Picture 10" descr="A can of soda&#10;&#10;Description automatically generated">
            <a:extLst>
              <a:ext uri="{FF2B5EF4-FFF2-40B4-BE49-F238E27FC236}">
                <a16:creationId xmlns:a16="http://schemas.microsoft.com/office/drawing/2014/main" id="{97CA168F-650D-46E4-AFDC-FD5EBC210A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2703242"/>
            <a:ext cx="1343025" cy="1790700"/>
          </a:xfrm>
          <a:prstGeom prst="rect">
            <a:avLst/>
          </a:prstGeom>
        </p:spPr>
      </p:pic>
    </p:spTree>
    <p:extLst>
      <p:ext uri="{BB962C8B-B14F-4D97-AF65-F5344CB8AC3E}">
        <p14:creationId xmlns:p14="http://schemas.microsoft.com/office/powerpoint/2010/main" val="98623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395D34FA-EEEA-4DDE-B59B-EC7CD2AF4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533650"/>
            <a:ext cx="2686050" cy="1790700"/>
          </a:xfrm>
          <a:prstGeom prst="rect">
            <a:avLst/>
          </a:prstGeom>
        </p:spPr>
      </p:pic>
      <p:sp>
        <p:nvSpPr>
          <p:cNvPr id="4" name="TextBox 3">
            <a:extLst>
              <a:ext uri="{FF2B5EF4-FFF2-40B4-BE49-F238E27FC236}">
                <a16:creationId xmlns:a16="http://schemas.microsoft.com/office/drawing/2014/main" id="{1BCFE38C-FEE0-43B4-BF75-10D4218AC4A1}"/>
              </a:ext>
            </a:extLst>
          </p:cNvPr>
          <p:cNvSpPr txBox="1"/>
          <p:nvPr/>
        </p:nvSpPr>
        <p:spPr>
          <a:xfrm>
            <a:off x="3657600" y="1600200"/>
            <a:ext cx="5486400" cy="4832092"/>
          </a:xfrm>
          <a:prstGeom prst="rect">
            <a:avLst/>
          </a:prstGeom>
          <a:noFill/>
        </p:spPr>
        <p:txBody>
          <a:bodyPr wrap="square" rtlCol="0">
            <a:spAutoFit/>
          </a:bodyPr>
          <a:lstStyle/>
          <a:p>
            <a:r>
              <a:rPr lang="en-US" sz="2200" b="1" dirty="0">
                <a:solidFill>
                  <a:srgbClr val="0065BD"/>
                </a:solidFill>
              </a:rPr>
              <a:t>If we skip the census, the census will skip us.</a:t>
            </a:r>
          </a:p>
          <a:p>
            <a:endParaRPr lang="en-US" sz="2200" b="1" dirty="0"/>
          </a:p>
          <a:p>
            <a:r>
              <a:rPr lang="en-US" sz="2200" dirty="0"/>
              <a:t>I am done seeing us miss out: seeing our communities go without what we deserve. Missing out on the same Medicaid that other states get. Missing funding for the schools that 24 million kids from low-income families go to. And missing their school lunches. Missing the federally-funded spots in child care centers that parents depend on.</a:t>
            </a:r>
            <a:br>
              <a:rPr lang="en-US" sz="2200" dirty="0"/>
            </a:br>
            <a:endParaRPr lang="en-US" sz="2200" dirty="0"/>
          </a:p>
          <a:p>
            <a:r>
              <a:rPr lang="en-US" sz="2200" b="1" dirty="0">
                <a:solidFill>
                  <a:srgbClr val="0065BD"/>
                </a:solidFill>
              </a:rPr>
              <a:t>I am done being missed. That’s why I’m going to fill out my census form in 2020. You should too. Don’t be missed.</a:t>
            </a:r>
            <a:endParaRPr lang="en-US" sz="2200" dirty="0">
              <a:solidFill>
                <a:srgbClr val="0065BD"/>
              </a:solidFill>
            </a:endParaRPr>
          </a:p>
        </p:txBody>
      </p:sp>
    </p:spTree>
    <p:extLst>
      <p:ext uri="{BB962C8B-B14F-4D97-AF65-F5344CB8AC3E}">
        <p14:creationId xmlns:p14="http://schemas.microsoft.com/office/powerpoint/2010/main" val="287093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5D34FA-EEEA-4DDE-B59B-EC7CD2AF47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0225" y="2533650"/>
            <a:ext cx="2387600" cy="1790700"/>
          </a:xfrm>
          <a:prstGeom prst="rect">
            <a:avLst/>
          </a:prstGeom>
        </p:spPr>
      </p:pic>
      <p:sp>
        <p:nvSpPr>
          <p:cNvPr id="4" name="TextBox 3">
            <a:extLst>
              <a:ext uri="{FF2B5EF4-FFF2-40B4-BE49-F238E27FC236}">
                <a16:creationId xmlns:a16="http://schemas.microsoft.com/office/drawing/2014/main" id="{1BCFE38C-FEE0-43B4-BF75-10D4218AC4A1}"/>
              </a:ext>
            </a:extLst>
          </p:cNvPr>
          <p:cNvSpPr txBox="1"/>
          <p:nvPr/>
        </p:nvSpPr>
        <p:spPr>
          <a:xfrm>
            <a:off x="3657600" y="1600200"/>
            <a:ext cx="5486400" cy="5324535"/>
          </a:xfrm>
          <a:prstGeom prst="rect">
            <a:avLst/>
          </a:prstGeom>
          <a:noFill/>
        </p:spPr>
        <p:txBody>
          <a:bodyPr wrap="square" rtlCol="0">
            <a:spAutoFit/>
          </a:bodyPr>
          <a:lstStyle/>
          <a:p>
            <a:r>
              <a:rPr lang="en-US" sz="2000" b="1" dirty="0">
                <a:solidFill>
                  <a:srgbClr val="0065BD"/>
                </a:solidFill>
                <a:latin typeface="Univers LT Std 45 Light" panose="020B0403020202020204" pitchFamily="34" charset="0"/>
              </a:rPr>
              <a:t>That means we have to look ahead and see</a:t>
            </a:r>
          </a:p>
          <a:p>
            <a:r>
              <a:rPr lang="en-US" sz="2000" b="1" dirty="0">
                <a:solidFill>
                  <a:srgbClr val="0065BD"/>
                </a:solidFill>
                <a:latin typeface="Univers LT Std 45 Light" panose="020B0403020202020204" pitchFamily="34" charset="0"/>
              </a:rPr>
              <a:t>what’s coming.</a:t>
            </a:r>
          </a:p>
          <a:p>
            <a:endParaRPr lang="en-US" sz="2000" b="1" dirty="0">
              <a:solidFill>
                <a:srgbClr val="0065BD"/>
              </a:solidFill>
              <a:latin typeface="Univers LT Std 45 Light" panose="020B0403020202020204" pitchFamily="34" charset="0"/>
            </a:endParaRPr>
          </a:p>
          <a:p>
            <a:r>
              <a:rPr lang="en-US" sz="2000" dirty="0">
                <a:latin typeface="Univers LT Std 45 Light" panose="020B0403020202020204" pitchFamily="34" charset="0"/>
              </a:rPr>
              <a:t>You know what Tuesday, November 3, 2020 is,</a:t>
            </a:r>
          </a:p>
          <a:p>
            <a:r>
              <a:rPr lang="en-US" sz="2000" dirty="0">
                <a:latin typeface="Univers LT Std 45 Light" panose="020B0403020202020204" pitchFamily="34" charset="0"/>
              </a:rPr>
              <a:t>right? You know that date?</a:t>
            </a:r>
          </a:p>
          <a:p>
            <a:endParaRPr lang="en-US" sz="2000" dirty="0">
              <a:latin typeface="Univers LT Std 45 Light" panose="020B0403020202020204" pitchFamily="34" charset="0"/>
            </a:endParaRPr>
          </a:p>
          <a:p>
            <a:r>
              <a:rPr lang="en-US" sz="2000" dirty="0">
                <a:latin typeface="Univers LT Std 45 Light" panose="020B0403020202020204" pitchFamily="34" charset="0"/>
              </a:rPr>
              <a:t>That’s the date when we can change what</a:t>
            </a:r>
          </a:p>
          <a:p>
            <a:r>
              <a:rPr lang="en-US" sz="2000" dirty="0">
                <a:latin typeface="Univers LT Std 45 Light" panose="020B0403020202020204" pitchFamily="34" charset="0"/>
              </a:rPr>
              <a:t>happens in this country. </a:t>
            </a:r>
          </a:p>
          <a:p>
            <a:endParaRPr lang="en-US" sz="2000" dirty="0">
              <a:solidFill>
                <a:srgbClr val="0065BD"/>
              </a:solidFill>
              <a:latin typeface="Univers LT Std 45 Light" panose="020B0403020202020204" pitchFamily="34" charset="0"/>
            </a:endParaRPr>
          </a:p>
          <a:p>
            <a:r>
              <a:rPr lang="en-US" sz="2000" b="1" dirty="0">
                <a:solidFill>
                  <a:srgbClr val="0065BD"/>
                </a:solidFill>
                <a:latin typeface="Univers LT Std 45 Light" panose="020B0403020202020204" pitchFamily="34" charset="0"/>
              </a:rPr>
              <a:t>But do you know what Wednesday, April 1, 2020 is?</a:t>
            </a:r>
          </a:p>
          <a:p>
            <a:endParaRPr lang="en-US" sz="2000" dirty="0">
              <a:solidFill>
                <a:srgbClr val="0065BD"/>
              </a:solidFill>
              <a:latin typeface="Univers LT Std 45 Light" panose="020B0403020202020204" pitchFamily="34" charset="0"/>
            </a:endParaRPr>
          </a:p>
          <a:p>
            <a:r>
              <a:rPr lang="en-US" sz="2000" dirty="0">
                <a:latin typeface="Univers LT Std 45 Light" panose="020B0403020202020204" pitchFamily="34" charset="0"/>
              </a:rPr>
              <a:t>That’s the date when we first get to decide what matters in our communities. That day we fill out the census form and make sure we get the schools, hospitals, and roads that our communities need.</a:t>
            </a:r>
            <a:endParaRPr lang="en-US" sz="2000" dirty="0">
              <a:solidFill>
                <a:srgbClr val="0065BD"/>
              </a:solidFill>
              <a:latin typeface="Univers LT Std 45 Light" panose="020B0403020202020204" pitchFamily="34" charset="0"/>
            </a:endParaRPr>
          </a:p>
        </p:txBody>
      </p:sp>
    </p:spTree>
    <p:extLst>
      <p:ext uri="{BB962C8B-B14F-4D97-AF65-F5344CB8AC3E}">
        <p14:creationId xmlns:p14="http://schemas.microsoft.com/office/powerpoint/2010/main" val="383533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5D34FA-EEEA-4DDE-B59B-EC7CD2AF47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0600" y="2514600"/>
            <a:ext cx="1828800" cy="2438400"/>
          </a:xfrm>
          <a:prstGeom prst="rect">
            <a:avLst/>
          </a:prstGeom>
        </p:spPr>
      </p:pic>
      <p:sp>
        <p:nvSpPr>
          <p:cNvPr id="4" name="TextBox 3">
            <a:extLst>
              <a:ext uri="{FF2B5EF4-FFF2-40B4-BE49-F238E27FC236}">
                <a16:creationId xmlns:a16="http://schemas.microsoft.com/office/drawing/2014/main" id="{1BCFE38C-FEE0-43B4-BF75-10D4218AC4A1}"/>
              </a:ext>
            </a:extLst>
          </p:cNvPr>
          <p:cNvSpPr txBox="1"/>
          <p:nvPr/>
        </p:nvSpPr>
        <p:spPr>
          <a:xfrm>
            <a:off x="3657600" y="1600200"/>
            <a:ext cx="5486400" cy="5170646"/>
          </a:xfrm>
          <a:prstGeom prst="rect">
            <a:avLst/>
          </a:prstGeom>
          <a:noFill/>
        </p:spPr>
        <p:txBody>
          <a:bodyPr wrap="square" rtlCol="0">
            <a:spAutoFit/>
          </a:bodyPr>
          <a:lstStyle/>
          <a:p>
            <a:r>
              <a:rPr lang="en-US" sz="2200" dirty="0"/>
              <a:t>We can get what’s missing in our communities. It begins with saying what we need. </a:t>
            </a:r>
          </a:p>
          <a:p>
            <a:endParaRPr lang="en-US" sz="2200" b="1" dirty="0"/>
          </a:p>
          <a:p>
            <a:r>
              <a:rPr lang="en-US" sz="2200" b="1" dirty="0">
                <a:solidFill>
                  <a:srgbClr val="0065BD"/>
                </a:solidFill>
              </a:rPr>
              <a:t>It begins with the Census.</a:t>
            </a:r>
          </a:p>
          <a:p>
            <a:endParaRPr lang="en-US" sz="2200" b="1" dirty="0"/>
          </a:p>
          <a:p>
            <a:r>
              <a:rPr lang="en-US" sz="2200" dirty="0"/>
              <a:t>If we are on the streets, and on the news, and even in the polling booth, but not in the Census, we will continue to look around and find that the things we need are still missing.</a:t>
            </a:r>
          </a:p>
          <a:p>
            <a:endParaRPr lang="en-US" sz="2200" b="1" dirty="0"/>
          </a:p>
          <a:p>
            <a:r>
              <a:rPr lang="en-US" sz="2200" b="1" dirty="0">
                <a:solidFill>
                  <a:srgbClr val="0065BD"/>
                </a:solidFill>
              </a:rPr>
              <a:t>We are not going to let that happen. </a:t>
            </a:r>
          </a:p>
          <a:p>
            <a:endParaRPr lang="en-US" sz="2200" b="1" dirty="0"/>
          </a:p>
          <a:p>
            <a:r>
              <a:rPr lang="en-US" sz="2200" dirty="0"/>
              <a:t>We have to fill out the form. We have to make sure our neighbors do too. </a:t>
            </a:r>
          </a:p>
        </p:txBody>
      </p:sp>
    </p:spTree>
    <p:extLst>
      <p:ext uri="{BB962C8B-B14F-4D97-AF65-F5344CB8AC3E}">
        <p14:creationId xmlns:p14="http://schemas.microsoft.com/office/powerpoint/2010/main" val="4135300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2298</TotalTime>
  <Words>1075</Words>
  <Application>Microsoft Office PowerPoint</Application>
  <PresentationFormat>On-screen Show (4:3)</PresentationFormat>
  <Paragraphs>106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AvenirNext-Regular</vt:lpstr>
      <vt:lpstr>Calibri</vt:lpstr>
      <vt:lpstr>Times New Roman</vt:lpstr>
      <vt:lpstr>Univers LT Std 45 Light</vt:lpstr>
      <vt:lpstr>Office Theme</vt:lpstr>
      <vt:lpstr> Census 2020:  What Story to Tell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 in Support of the Civil and Human Rights Coalition</dc:title>
  <dc:creator>alighty</dc:creator>
  <cp:lastModifiedBy>Debby Walser-Kuntz</cp:lastModifiedBy>
  <cp:revision>130</cp:revision>
  <dcterms:created xsi:type="dcterms:W3CDTF">2012-07-20T14:56:34Z</dcterms:created>
  <dcterms:modified xsi:type="dcterms:W3CDTF">2019-08-16T22:25:07Z</dcterms:modified>
</cp:coreProperties>
</file>